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8" r:id="rId3"/>
  </p:sldMasterIdLst>
  <p:notesMasterIdLst>
    <p:notesMasterId r:id="rId5"/>
  </p:notesMasterIdLst>
  <p:sldIdLst>
    <p:sldId id="271" r:id="rId4"/>
    <p:sldId id="257" r:id="rId6"/>
    <p:sldId id="258" r:id="rId7"/>
    <p:sldId id="259" r:id="rId8"/>
    <p:sldId id="260" r:id="rId9"/>
    <p:sldId id="270" r:id="rId10"/>
    <p:sldId id="261" r:id="rId11"/>
    <p:sldId id="262" r:id="rId12"/>
    <p:sldId id="264" r:id="rId13"/>
    <p:sldId id="265" r:id="rId14"/>
    <p:sldId id="266" r:id="rId15"/>
    <p:sldId id="267" r:id="rId16"/>
    <p:sldId id="268" r:id="rId17"/>
    <p:sldId id="273" r:id="rId18"/>
    <p:sldId id="274" r:id="rId19"/>
    <p:sldId id="275" r:id="rId20"/>
    <p:sldId id="276" r:id="rId21"/>
    <p:sldId id="277" r:id="rId22"/>
    <p:sldId id="278" r:id="rId23"/>
    <p:sldId id="279" r:id="rId24"/>
    <p:sldId id="280" r:id="rId25"/>
    <p:sldId id="281" r:id="rId26"/>
    <p:sldId id="282"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12" r:id="rId56"/>
    <p:sldId id="313" r:id="rId57"/>
    <p:sldId id="314" r:id="rId58"/>
    <p:sldId id="315" r:id="rId59"/>
    <p:sldId id="316" r:id="rId60"/>
    <p:sldId id="317" r:id="rId61"/>
    <p:sldId id="318" r:id="rId62"/>
    <p:sldId id="319" r:id="rId6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D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6" Type="http://schemas.openxmlformats.org/officeDocument/2006/relationships/tableStyles" Target="tableStyles.xml"/><Relationship Id="rId65" Type="http://schemas.openxmlformats.org/officeDocument/2006/relationships/viewProps" Target="viewProps.xml"/><Relationship Id="rId64" Type="http://schemas.openxmlformats.org/officeDocument/2006/relationships/presProps" Target="presProps.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image" Target="../media/image6.png"/><Relationship Id="rId3" Type="http://schemas.openxmlformats.org/officeDocument/2006/relationships/slide" Target="../slides/slide3.xml"/><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c650320008bd22f8#sourcefrom=">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p:cNvPicPr>
            <a:picLocks noChangeAspect="1"/>
          </p:cNvPicPr>
          <p:nvPr userDrawn="1"/>
        </p:nvPicPr>
        <p:blipFill>
          <a:blip r:embed="rId2"/>
          <a:srcRect/>
          <a:stretch>
            <a:fillRect/>
          </a:stretch>
        </p:blipFill>
        <p:spPr>
          <a:xfrm>
            <a:off x="0" y="131"/>
            <a:ext cx="12188952" cy="6857738"/>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选择性必修</a:t>
            </a:r>
            <a:r>
              <a:rPr lang="en-US" altLang="zh-CN"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 </a:t>
            </a:r>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上册</a:t>
            </a:r>
            <a:endPar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 action="ppaction://noaction"/>
          </p:cNvPr>
          <p:cNvPicPr>
            <a:picLocks noChangeAspect="1"/>
          </p:cNvPicPr>
          <p:nvPr/>
        </p:nvPicPr>
        <p:blipFill>
          <a:blip r:embed="rId3"/>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874a8b168e51442c41048c3#tid=6881fc704e75f9000925ccd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选择性必修下册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tooltip="" action="ppaction://hlinksldjump"/>
          </p:cNvPr>
          <p:cNvPicPr>
            <a:picLocks noChangeAspect="1"/>
          </p:cNvPicPr>
          <p:nvPr/>
        </p:nvPicPr>
        <p:blipFill>
          <a:blip r:embed="rId4"/>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slideLayout" Target="../slideLayouts/slideLayout17.xml"/><Relationship Id="rId7" Type="http://schemas.openxmlformats.org/officeDocument/2006/relationships/slideLayout" Target="../slideLayouts/slideLayout16.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3" Type="http://schemas.openxmlformats.org/officeDocument/2006/relationships/slideLayout" Target="../slideLayouts/slideLayout12.xml"/><Relationship Id="rId2" Type="http://schemas.openxmlformats.org/officeDocument/2006/relationships/slideLayout" Target="../slideLayouts/slideLayout11.xml"/><Relationship Id="rId10" Type="http://schemas.openxmlformats.org/officeDocument/2006/relationships/theme" Target="../theme/theme2.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4.xml"/><Relationship Id="rId2" Type="http://schemas.openxmlformats.org/officeDocument/2006/relationships/image" Target="../media/image10.png"/><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14.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6.xml"/><Relationship Id="rId6" Type="http://schemas.openxmlformats.org/officeDocument/2006/relationships/slide" Target="slide38.xml"/><Relationship Id="rId5" Type="http://schemas.openxmlformats.org/officeDocument/2006/relationships/slide" Target="slide25.xml"/><Relationship Id="rId4" Type="http://schemas.openxmlformats.org/officeDocument/2006/relationships/slide" Target="slide24.xml"/><Relationship Id="rId3" Type="http://schemas.openxmlformats.org/officeDocument/2006/relationships/slide" Target="slide1.xml"/><Relationship Id="rId2" Type="http://schemas.openxmlformats.org/officeDocument/2006/relationships/image" Target="../media/image11.jpeg"/><Relationship Id="rId1" Type="http://schemas.openxmlformats.org/officeDocument/2006/relationships/slide" Target="slide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7.xml"/><Relationship Id="rId1" Type="http://schemas.openxmlformats.org/officeDocument/2006/relationships/image" Target="../media/image16.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P_6_BD#12d9e6329?colgroup=4,25&amp;pid=49261b0eb&amp;color=0,0,0&amp;mp=1&amp;vtp=1&amp;bt=1&amp;bbb=1&amp;hb=1"/>
          <p:cNvGraphicFramePr>
            <a:graphicFrameLocks noGrp="1"/>
          </p:cNvGraphicFramePr>
          <p:nvPr/>
        </p:nvGraphicFramePr>
        <p:xfrm>
          <a:off x="612648" y="466344"/>
          <a:ext cx="10945368" cy="2816544"/>
        </p:xfrm>
        <a:graphic>
          <a:graphicData uri="http://schemas.openxmlformats.org/drawingml/2006/table">
            <a:tbl>
              <a:tblPr/>
              <a:tblGrid>
                <a:gridCol w="1737360"/>
                <a:gridCol w="9208008"/>
              </a:tblGrid>
              <a:tr h="564198">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特征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阐释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26173">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鲜明的思</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想性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科普文旨在传播科学知识</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弘扬科学精神</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以提高人们的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科学素养和思想素质</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26173">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表意的通</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俗性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科普文一般采用明白晓畅的方式</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深入浅出地介绍</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解释</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科学内容</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P_6_BD#12d9e6329?colgroup=4,25&amp;pid=49261b0eb&amp;color=0,0,0&amp;mp=1&amp;vtp=1&amp;bt=1&amp;bbb=1&amp;hb=1"/>
          <p:cNvGraphicFramePr>
            <a:graphicFrameLocks noGrp="1"/>
          </p:cNvGraphicFramePr>
          <p:nvPr/>
        </p:nvGraphicFramePr>
        <p:xfrm>
          <a:off x="612648" y="466344"/>
          <a:ext cx="10945368" cy="4480752"/>
        </p:xfrm>
        <a:graphic>
          <a:graphicData uri="http://schemas.openxmlformats.org/drawingml/2006/table">
            <a:tbl>
              <a:tblPr/>
              <a:tblGrid>
                <a:gridCol w="1737360"/>
                <a:gridCol w="9208008"/>
              </a:tblGrid>
              <a:tr h="564198">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特征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阐释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235645">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语言的准</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确性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因介绍科学知识的需要</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科普文语言需准确周密</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科学严</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谨</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以逻辑思维为基础</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通过概念</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判断</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在不断</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地说明</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叙述中揭示事物的现象和本质</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进而说明概念和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结论</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80909">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生动的文</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科普文语言具有一定的生动性和丰富性</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有时会使用比</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喻</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拟人等修辞手法进行形象的说明</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甚至兼有议论</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抒</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情等</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0d0aa08db?pid=09411b505&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四、语言基础</a:t>
            </a:r>
            <a:endParaRPr lang="en-US" altLang="zh-CN" sz="3000" dirty="0"/>
          </a:p>
        </p:txBody>
      </p:sp>
      <p:sp>
        <p:nvSpPr>
          <p:cNvPr id="3" name="QO_6_BD.1_1#119a7aed2?pid=0d0aa08db&amp;color=0,0,0&amp;vtp=1&amp;bbb=1"/>
          <p:cNvSpPr/>
          <p:nvPr/>
        </p:nvSpPr>
        <p:spPr>
          <a:xfrm>
            <a:off x="612648" y="1139952"/>
            <a:ext cx="10963656" cy="567817"/>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读准字音</a:t>
            </a:r>
            <a:endParaRPr lang="en-US" altLang="zh-CN" sz="2800" dirty="0"/>
          </a:p>
        </p:txBody>
      </p:sp>
      <p:sp>
        <p:nvSpPr>
          <p:cNvPr id="4" name="QB_7_BD.2_1#9a6409630?pid=119a7aed2&amp;color=0,0,0&amp;vtp=1&amp;bbb=1"/>
          <p:cNvSpPr/>
          <p:nvPr/>
        </p:nvSpPr>
        <p:spPr>
          <a:xfrm>
            <a:off x="612648" y="1782318"/>
            <a:ext cx="10963656" cy="3792157"/>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踝节(</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广袤(</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③</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椭圆(</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④</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璀璨(</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⑤</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甲烷(</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49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⑥</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氦气(</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5" name="QB_7_AN.3_1#9a6409630.bracket?pid=119a7aed2&amp;color=0,0,0&amp;vpa=1&amp;vtp=1&amp;bbb=1"/>
          <p:cNvSpPr/>
          <p:nvPr/>
        </p:nvSpPr>
        <p:spPr>
          <a:xfrm>
            <a:off x="1829467" y="1789938"/>
            <a:ext cx="9334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hu</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i</a:t>
            </a:r>
            <a:endParaRPr lang="en-US" altLang="zh-CN" sz="2800" dirty="0"/>
          </a:p>
        </p:txBody>
      </p:sp>
      <p:sp>
        <p:nvSpPr>
          <p:cNvPr id="7" name="QB_7_AN.5_1#9a6409630.bracket?pid=119a7aed2&amp;color=0,0,0&amp;vpa=2&amp;vtp=1&amp;bbb=1"/>
          <p:cNvSpPr/>
          <p:nvPr/>
        </p:nvSpPr>
        <p:spPr>
          <a:xfrm>
            <a:off x="1753267" y="2437638"/>
            <a:ext cx="9128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m</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o</a:t>
            </a:r>
            <a:endParaRPr lang="en-US" altLang="zh-CN" sz="2800" dirty="0"/>
          </a:p>
        </p:txBody>
      </p:sp>
      <p:sp>
        <p:nvSpPr>
          <p:cNvPr id="9" name="QB_7_AN.7_1#9a6409630.bracket?pid=119a7aed2&amp;color=0,0,0&amp;vpa=3&amp;vtp=1&amp;bbb=1"/>
          <p:cNvSpPr/>
          <p:nvPr/>
        </p:nvSpPr>
        <p:spPr>
          <a:xfrm>
            <a:off x="1829467" y="3085338"/>
            <a:ext cx="754063" cy="577342"/>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tuǒ</a:t>
            </a:r>
            <a:endParaRPr lang="en-US" altLang="zh-CN" sz="2800" dirty="0"/>
          </a:p>
        </p:txBody>
      </p:sp>
      <p:sp>
        <p:nvSpPr>
          <p:cNvPr id="11" name="QB_7_AN.9_1#9a6409630.bracket?pid=119a7aed2&amp;color=0,0,0&amp;vpa=4&amp;vtp=1&amp;bbb=1"/>
          <p:cNvSpPr/>
          <p:nvPr/>
        </p:nvSpPr>
        <p:spPr>
          <a:xfrm>
            <a:off x="1816767" y="3733038"/>
            <a:ext cx="7937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c</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n</a:t>
            </a:r>
            <a:endParaRPr lang="en-US" altLang="zh-CN" sz="2800" dirty="0"/>
          </a:p>
        </p:txBody>
      </p:sp>
      <p:sp>
        <p:nvSpPr>
          <p:cNvPr id="13" name="QB_7_AN.11_1#9a6409630.bracket?pid=119a7aed2&amp;color=0,0,0&amp;vpa=5&amp;vtp=1&amp;bbb=1"/>
          <p:cNvSpPr/>
          <p:nvPr/>
        </p:nvSpPr>
        <p:spPr>
          <a:xfrm>
            <a:off x="1765967" y="4380738"/>
            <a:ext cx="89376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w</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n</a:t>
            </a:r>
            <a:endParaRPr lang="en-US" altLang="zh-CN" sz="2800" dirty="0"/>
          </a:p>
        </p:txBody>
      </p:sp>
      <p:sp>
        <p:nvSpPr>
          <p:cNvPr id="15" name="QB_7_AN.13_1#9a6409630.bracket?pid=119a7aed2&amp;color=0,0,0&amp;vpa=6&amp;vtp=1&amp;bbb=1"/>
          <p:cNvSpPr/>
          <p:nvPr/>
        </p:nvSpPr>
        <p:spPr>
          <a:xfrm>
            <a:off x="1753267" y="5007483"/>
            <a:ext cx="735013"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h</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i</a:t>
            </a:r>
            <a:endParaRPr lang="en-US" altLang="zh-CN" sz="2800" dirty="0"/>
          </a:p>
        </p:txBody>
      </p:sp>
      <p:sp>
        <p:nvSpPr>
          <p:cNvPr id="16" name="QB_7_BD.2_1#9a6409630?pid=119a7aed2&amp;color=0,0,0&amp;vtp=1&amp;bbb=1&amp;zzd= 1"/>
          <p:cNvSpPr/>
          <p:nvPr/>
        </p:nvSpPr>
        <p:spPr>
          <a:xfrm>
            <a:off x="1127030" y="244271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QB_7_BD.2_1#9a6409630?pid=119a7aed2&amp;color=0,0,0&amp;vtp=1&amp;bbb=1&amp;zzd= 2"/>
          <p:cNvSpPr/>
          <p:nvPr/>
        </p:nvSpPr>
        <p:spPr>
          <a:xfrm>
            <a:off x="1482630" y="309041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QB_7_BD.2_1#9a6409630?pid=119a7aed2&amp;color=0,0,0&amp;vtp=1&amp;bbb=1&amp;zzd= 3"/>
          <p:cNvSpPr/>
          <p:nvPr/>
        </p:nvSpPr>
        <p:spPr>
          <a:xfrm>
            <a:off x="1127030" y="373811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QB_7_BD.2_1#9a6409630?pid=119a7aed2&amp;color=0,0,0&amp;vtp=1&amp;bbb=1&amp;zzd= 4"/>
          <p:cNvSpPr/>
          <p:nvPr/>
        </p:nvSpPr>
        <p:spPr>
          <a:xfrm>
            <a:off x="1482630" y="438581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QB_7_BD.2_1#9a6409630?pid=119a7aed2&amp;color=0,0,0&amp;vtp=1&amp;bbb=1&amp;zzd= 5"/>
          <p:cNvSpPr/>
          <p:nvPr/>
        </p:nvSpPr>
        <p:spPr>
          <a:xfrm>
            <a:off x="1482630" y="503351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QB_7_BD.2_1#9a6409630?pid=119a7aed2&amp;color=0,0,0&amp;vtp=1&amp;bbb=1&amp;zzd= 6"/>
          <p:cNvSpPr/>
          <p:nvPr/>
        </p:nvSpPr>
        <p:spPr>
          <a:xfrm>
            <a:off x="1127030" y="559987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wipe(left)">
                                      <p:cBhvr>
                                        <p:cTn id="23" dur="500"/>
                                        <p:tgtEl>
                                          <p:spTgt spid="9">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wipe(left)">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1">
                                            <p:bg/>
                                          </p:spTgt>
                                        </p:tgtEl>
                                        <p:attrNameLst>
                                          <p:attrName>style.visibility</p:attrName>
                                        </p:attrNameLst>
                                      </p:cBhvr>
                                      <p:to>
                                        <p:strVal val="visible"/>
                                      </p:to>
                                    </p:set>
                                    <p:animEffect transition="in" filter="wipe(left)">
                                      <p:cBhvr>
                                        <p:cTn id="31" dur="500"/>
                                        <p:tgtEl>
                                          <p:spTgt spid="11">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Effect transition="in" filter="wipe(left)">
                                      <p:cBhvr>
                                        <p:cTn id="34" dur="500"/>
                                        <p:tgtEl>
                                          <p:spTgt spid="11">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3">
                                            <p:bg/>
                                          </p:spTgt>
                                        </p:tgtEl>
                                        <p:attrNameLst>
                                          <p:attrName>style.visibility</p:attrName>
                                        </p:attrNameLst>
                                      </p:cBhvr>
                                      <p:to>
                                        <p:strVal val="visible"/>
                                      </p:to>
                                    </p:set>
                                    <p:animEffect transition="in" filter="wipe(left)">
                                      <p:cBhvr>
                                        <p:cTn id="39" dur="500"/>
                                        <p:tgtEl>
                                          <p:spTgt spid="13">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3">
                                            <p:txEl>
                                              <p:pRg st="0" end="0"/>
                                            </p:txEl>
                                          </p:spTgt>
                                        </p:tgtEl>
                                        <p:attrNameLst>
                                          <p:attrName>style.visibility</p:attrName>
                                        </p:attrNameLst>
                                      </p:cBhvr>
                                      <p:to>
                                        <p:strVal val="visible"/>
                                      </p:to>
                                    </p:set>
                                    <p:animEffect transition="in" filter="wipe(left)">
                                      <p:cBhvr>
                                        <p:cTn id="42" dur="500"/>
                                        <p:tgtEl>
                                          <p:spTgt spid="13">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5">
                                            <p:bg/>
                                          </p:spTgt>
                                        </p:tgtEl>
                                        <p:attrNameLst>
                                          <p:attrName>style.visibility</p:attrName>
                                        </p:attrNameLst>
                                      </p:cBhvr>
                                      <p:to>
                                        <p:strVal val="visible"/>
                                      </p:to>
                                    </p:set>
                                    <p:animEffect transition="in" filter="wipe(left)">
                                      <p:cBhvr>
                                        <p:cTn id="47" dur="500"/>
                                        <p:tgtEl>
                                          <p:spTgt spid="15">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5">
                                            <p:txEl>
                                              <p:pRg st="0" end="0"/>
                                            </p:txEl>
                                          </p:spTgt>
                                        </p:tgtEl>
                                        <p:attrNameLst>
                                          <p:attrName>style.visibility</p:attrName>
                                        </p:attrNameLst>
                                      </p:cBhvr>
                                      <p:to>
                                        <p:strVal val="visible"/>
                                      </p:to>
                                    </p:set>
                                    <p:animEffect transition="in" filter="wipe(left)">
                                      <p:cBhvr>
                                        <p:cTn id="50"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P spid="9" grpId="0" animBg="1" build="p"/>
      <p:bldP spid="11" grpId="0" animBg="1" build="p"/>
      <p:bldP spid="13" grpId="0" animBg="1" build="p"/>
      <p:bldP spid="1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4_1#80d922e5a?pid=0d0aa08db&amp;color=0,0,0&amp;vtp=1&amp;bt=1&amp;bbb=1"/>
          <p:cNvSpPr/>
          <p:nvPr/>
        </p:nvSpPr>
        <p:spPr>
          <a:xfrm>
            <a:off x="612648" y="468000"/>
            <a:ext cx="10963656" cy="567817"/>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写对字形</a:t>
            </a:r>
            <a:endParaRPr lang="en-US" altLang="zh-CN" sz="2800" dirty="0"/>
          </a:p>
        </p:txBody>
      </p:sp>
      <p:sp>
        <p:nvSpPr>
          <p:cNvPr id="3" name="QB_7_BD.15_1#1e938d065?bid=1&amp;pid=80d922e5a&amp;color=0,0,0&amp;vtp=1"/>
          <p:cNvSpPr/>
          <p:nvPr/>
        </p:nvSpPr>
        <p:spPr>
          <a:xfrm>
            <a:off x="1366712" y="1106683"/>
            <a:ext cx="1795463" cy="1201357"/>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战lì(</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sù(</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)米</a:t>
            </a:r>
            <a:endParaRPr lang="en-US" altLang="zh-CN" sz="2800" dirty="0"/>
          </a:p>
        </p:txBody>
      </p:sp>
      <p:sp>
        <p:nvSpPr>
          <p:cNvPr id="4" name="QB_7_AN.16_1#1e938d065.bracket?pid=80d922e5a&amp;color=0,0,0&amp;vpa=7&amp;vtp=1"/>
          <p:cNvSpPr/>
          <p:nvPr/>
        </p:nvSpPr>
        <p:spPr>
          <a:xfrm>
            <a:off x="2056480" y="1114303"/>
            <a:ext cx="6159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栗</a:t>
            </a:r>
            <a:endParaRPr lang="en-US" altLang="zh-CN" sz="2800" dirty="0"/>
          </a:p>
        </p:txBody>
      </p:sp>
      <p:sp>
        <p:nvSpPr>
          <p:cNvPr id="5" name="QB_7_AN.17_1#1e938d065.bracket?pid=80d922e5a&amp;color=0,0,0&amp;vpa=8&amp;vtp=1"/>
          <p:cNvSpPr/>
          <p:nvPr/>
        </p:nvSpPr>
        <p:spPr>
          <a:xfrm>
            <a:off x="1819944" y="1741048"/>
            <a:ext cx="615950"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粟</a:t>
            </a:r>
            <a:endParaRPr lang="en-US" altLang="zh-CN" sz="2800" dirty="0"/>
          </a:p>
        </p:txBody>
      </p:sp>
      <p:sp>
        <p:nvSpPr>
          <p:cNvPr id="6" name="QB_7_BD.18_1#2932de027?bid=2&amp;pid=80d922e5a&amp;color=0,0,0&amp;vtp=1"/>
          <p:cNvSpPr/>
          <p:nvPr/>
        </p:nvSpPr>
        <p:spPr>
          <a:xfrm>
            <a:off x="1366712" y="2383223"/>
            <a:ext cx="1776413" cy="1201357"/>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fù(</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)盖</a:t>
            </a:r>
            <a:endParaRPr lang="en-US" altLang="zh-CN" sz="2800" dirty="0"/>
          </a:p>
          <a:p>
            <a:pPr algn="l"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lǚ(</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)历</a:t>
            </a:r>
            <a:endParaRPr lang="en-US" altLang="zh-CN" sz="2800" dirty="0"/>
          </a:p>
        </p:txBody>
      </p:sp>
      <p:sp>
        <p:nvSpPr>
          <p:cNvPr id="7" name="QB_7_AN.19_1#2932de027.bracket?pid=80d922e5a&amp;color=0,0,0&amp;vpa=9&amp;vtp=1"/>
          <p:cNvSpPr/>
          <p:nvPr/>
        </p:nvSpPr>
        <p:spPr>
          <a:xfrm>
            <a:off x="1800894" y="2390843"/>
            <a:ext cx="615950"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覆</a:t>
            </a:r>
            <a:endParaRPr lang="en-US" altLang="zh-CN" sz="2800" dirty="0"/>
          </a:p>
        </p:txBody>
      </p:sp>
      <p:sp>
        <p:nvSpPr>
          <p:cNvPr id="8" name="QB_7_AN.20_1#2932de027.bracket?pid=80d922e5a&amp;color=0,0,0&amp;vpa=10&amp;vtp=1"/>
          <p:cNvSpPr/>
          <p:nvPr/>
        </p:nvSpPr>
        <p:spPr>
          <a:xfrm>
            <a:off x="1780255" y="3017588"/>
            <a:ext cx="615950"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履</a:t>
            </a:r>
            <a:endParaRPr lang="en-US" altLang="zh-CN" sz="2800" dirty="0"/>
          </a:p>
        </p:txBody>
      </p:sp>
      <p:sp>
        <p:nvSpPr>
          <p:cNvPr id="9" name="QB_7_BD.15_1#1e938d065?bid=1&amp;pid=80d922e5a&amp;color=0,0,0&amp;vtp=1"/>
          <p:cNvSpPr/>
          <p:nvPr/>
        </p:nvSpPr>
        <p:spPr>
          <a:xfrm>
            <a:off x="612649" y="1453679"/>
            <a:ext cx="525463" cy="6477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endParaRPr lang="en-US" altLang="zh-CN" sz="2800" dirty="0"/>
          </a:p>
          <a:p>
            <a:pPr algn="l" latinLnBrk="1">
              <a:lnSpc>
                <a:spcPct val="150000"/>
              </a:lnSpc>
            </a:pPr>
            <a:endParaRPr lang="en-US" altLang="zh-CN" sz="2800" dirty="0"/>
          </a:p>
        </p:txBody>
      </p:sp>
      <p:sp>
        <p:nvSpPr>
          <p:cNvPr id="10" name="SystemAddBraceShape"/>
          <p:cNvSpPr/>
          <p:nvPr/>
        </p:nvSpPr>
        <p:spPr>
          <a:xfrm>
            <a:off x="1112712" y="1360683"/>
            <a:ext cx="76200" cy="826072"/>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QB_7_BD.18_1#2932de027?bid=2&amp;pid=80d922e5a&amp;color=0,0,0&amp;vtp=1"/>
          <p:cNvSpPr/>
          <p:nvPr/>
        </p:nvSpPr>
        <p:spPr>
          <a:xfrm>
            <a:off x="612649" y="2730219"/>
            <a:ext cx="525463" cy="6477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endParaRPr lang="en-US" altLang="zh-CN" sz="2800" dirty="0"/>
          </a:p>
          <a:p>
            <a:pPr algn="l" latinLnBrk="1">
              <a:lnSpc>
                <a:spcPct val="150000"/>
              </a:lnSpc>
            </a:pPr>
            <a:endParaRPr lang="en-US" altLang="zh-CN" sz="2800" dirty="0"/>
          </a:p>
        </p:txBody>
      </p:sp>
      <p:sp>
        <p:nvSpPr>
          <p:cNvPr id="12" name="SystemAddBraceShape"/>
          <p:cNvSpPr/>
          <p:nvPr/>
        </p:nvSpPr>
        <p:spPr>
          <a:xfrm>
            <a:off x="1112712" y="2637223"/>
            <a:ext cx="76200" cy="826072"/>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_1#ec492bbde?pid=4175fcd05&amp;color=0,0,0&amp;vtp=1&amp;bt=1&amp;bbb=1"/>
          <p:cNvSpPr/>
          <p:nvPr/>
        </p:nvSpPr>
        <p:spPr>
          <a:xfrm>
            <a:off x="612648" y="1068075"/>
            <a:ext cx="10963656" cy="567817"/>
          </a:xfrm>
          <a:prstGeom prst="rect">
            <a:avLst/>
          </a:prstGeom>
          <a:noFill/>
        </p:spPr>
        <p:txBody>
          <a:bodyPr wrap="none" lIns="0" tIns="0" rIns="0" bIns="0" rtlCol="0" anchor="t"/>
          <a:lstStyle/>
          <a:p>
            <a:pPr algn="l" latinLnBrk="1">
              <a:lnSpc>
                <a:spcPts val="50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淹没·湮没</a:t>
            </a:r>
            <a:endParaRPr lang="en-US" altLang="zh-CN" sz="2800" dirty="0"/>
          </a:p>
        </p:txBody>
      </p:sp>
      <p:pic>
        <p:nvPicPr>
          <p:cNvPr id="3" name="QB_4_BD.1_1#ec492bbde?pid=4175fcd05&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2026036"/>
            <a:ext cx="192024" cy="1920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4_BD.1_2#ec492bbde?pid=4175fcd05&amp;color=0,0,0&amp;vtp=1&amp;bbb=1&amp;hb=1"/>
          <p:cNvSpPr/>
          <p:nvPr/>
        </p:nvSpPr>
        <p:spPr>
          <a:xfrm>
            <a:off x="612648" y="1706758"/>
            <a:ext cx="10963656" cy="1849057"/>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a:t>
            </a:r>
            <a:r>
              <a:rPr lang="en-US" altLang="zh-CN" sz="2800" b="1" i="0" spc="-5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二者都是动词</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都含有</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盖</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的意思</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淹没</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大水</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漫过</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盖过</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比喻一事物遮掩住另一事物</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多用于具体事物</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被遮掩的事物依</a:t>
            </a:r>
            <a:endPar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旧存在</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湮没</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指埋没</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多用于抽象事物</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具有较浓的书面语色彩</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spc="-50" dirty="0"/>
          </a:p>
        </p:txBody>
      </p:sp>
      <p:sp>
        <p:nvSpPr>
          <p:cNvPr id="5" name="QO_6_BD.14_1#80d922e5a?pid=0d0aa08db&amp;color=0,0,0&amp;vtp=1&amp;bt=1&amp;bbb=1"/>
          <p:cNvSpPr/>
          <p:nvPr/>
        </p:nvSpPr>
        <p:spPr>
          <a:xfrm>
            <a:off x="612648" y="468000"/>
            <a:ext cx="10963656" cy="567817"/>
          </a:xfrm>
          <a:prstGeom prst="rect">
            <a:avLst/>
          </a:prstGeom>
          <a:noFill/>
        </p:spPr>
        <p:txBody>
          <a:bodyPr wrap="none" lIns="0" tIns="0" rIns="0" bIns="0" rtlCol="0" anchor="t"/>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词义</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Tree>
  </p:cSld>
  <p:clrMapOvr>
    <a:masterClrMapping/>
  </p:clrMapOvr>
  <p:transition>
    <p:split dir="in"/>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4_BD.2_1#c7bc8cb41?pid=4175fcd05&amp;color=0,0,0&amp;tib=255,255,255&amp;iip=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690372"/>
            <a:ext cx="192024" cy="1920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4_BD.2_1#c7bc8cb41?pid=4175fcd05&amp;color=0,0,0&amp;vtp=1&amp;bt=1&amp;bbb=1&amp;hb=1"/>
          <p:cNvSpPr/>
          <p:nvPr/>
        </p:nvSpPr>
        <p:spPr>
          <a:xfrm>
            <a:off x="612648" y="466344"/>
            <a:ext cx="10963656" cy="1215835"/>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98岁的老兵追忆当年的戎马生涯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，眼前重现那一场被历史</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却对抗战成败十分重要的战斗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sp>
        <p:nvSpPr>
          <p:cNvPr id="4" name="QO_4_AN.3_1#c7bc8cb41.blank?pid=4175fcd05&amp;color=0,0,0&amp;vpa=1&amp;vtp=1&amp;bbb=1"/>
          <p:cNvSpPr/>
          <p:nvPr/>
        </p:nvSpPr>
        <p:spPr>
          <a:xfrm>
            <a:off x="10543255" y="435864"/>
            <a:ext cx="973138" cy="572707"/>
          </a:xfrm>
          <a:prstGeom prst="rect">
            <a:avLst/>
          </a:prstGeom>
          <a:noFill/>
        </p:spPr>
        <p:txBody>
          <a:bodyPr wrap="none" lIns="0" tIns="0" rIns="0" bIns="0" rtlCol="0" anchor="t"/>
          <a:lstStyle/>
          <a:p>
            <a:pPr algn="ct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湮没</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4_1#c7bc8cb41?pid=4175fcd05&amp;color=0,0,0&amp;mp=1&amp;vtp=1&amp;bt=1&amp;bbb=1"/>
          <p:cNvSpPr/>
          <p:nvPr/>
        </p:nvSpPr>
        <p:spPr>
          <a:xfrm>
            <a:off x="612648" y="468000"/>
            <a:ext cx="10963656" cy="1215835"/>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积累成语</a:t>
            </a:r>
            <a:endParaRPr lang="en-US" altLang="zh-CN" sz="2800" dirty="0"/>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请根据词义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，在横线上填写恰当的课内成语。</a:t>
            </a:r>
            <a:endParaRPr lang="en-US" altLang="zh-CN" sz="2800" dirty="0"/>
          </a:p>
        </p:txBody>
      </p:sp>
      <p:sp>
        <p:nvSpPr>
          <p:cNvPr id="3" name="QB_5_BD.5_1#d5b8a0897?pid=c7bc8cb41&amp;color=0,0,0&amp;vtp=1&amp;bbb=1"/>
          <p:cNvSpPr/>
          <p:nvPr/>
        </p:nvSpPr>
        <p:spPr>
          <a:xfrm>
            <a:off x="612648" y="1757875"/>
            <a:ext cx="10963656" cy="3144457"/>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只剩下微弱的一口气，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形容临近死亡。</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：（行人、车马等）像水流一样连续不断。</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③</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：形容有才能的人很多。</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④</a:t>
            </a:r>
            <a:r>
              <a:rPr kumimoji="0" lang="en-US" altLang="zh-CN" sz="2800" b="0" i="0" u="none" strike="noStrike" kern="1200" cap="none" spc="-10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a:t>
            </a:r>
            <a:r>
              <a:rPr kumimoji="0" lang="en-US" altLang="zh-CN" sz="2800" b="0" i="0" u="none" strike="noStrike" kern="1200" cap="none" spc="-10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：不管条件是否许可，一心想做大事，立大功（多含贬义）。</a:t>
            </a:r>
            <a:endParaRPr kumimoji="0" lang="en-US" altLang="zh-CN" sz="2800" b="0" i="0" u="none" strike="noStrike" kern="1200" cap="none" spc="-10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49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ADA3"/>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⑤</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：形容气势雄壮。</a:t>
            </a:r>
            <a:endParaRPr lang="en-US" altLang="zh-CN" sz="2800" dirty="0"/>
          </a:p>
        </p:txBody>
      </p:sp>
      <p:sp>
        <p:nvSpPr>
          <p:cNvPr id="4" name="QB_5_AN.6_1#d5b8a0897.blank?pid=c7bc8cb41&amp;color=0,0,0&amp;vpa=2&amp;vtp=1&amp;bbb=1"/>
          <p:cNvSpPr/>
          <p:nvPr/>
        </p:nvSpPr>
        <p:spPr>
          <a:xfrm>
            <a:off x="978566" y="1727395"/>
            <a:ext cx="16875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奄奄一息</a:t>
            </a:r>
            <a:endParaRPr lang="en-US" altLang="zh-CN" sz="2800" dirty="0"/>
          </a:p>
        </p:txBody>
      </p:sp>
      <p:sp>
        <p:nvSpPr>
          <p:cNvPr id="6" name="QB_5_AN.8_1#d5b8a0897.blank?pid=c7bc8cb41&amp;color=0,0,0&amp;vpa=3&amp;vtp=1&amp;bbb=1"/>
          <p:cNvSpPr/>
          <p:nvPr/>
        </p:nvSpPr>
        <p:spPr>
          <a:xfrm>
            <a:off x="978566" y="2375095"/>
            <a:ext cx="16875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川流不息</a:t>
            </a:r>
            <a:endParaRPr lang="en-US" altLang="zh-CN" sz="2800" dirty="0"/>
          </a:p>
        </p:txBody>
      </p:sp>
      <p:sp>
        <p:nvSpPr>
          <p:cNvPr id="8" name="QB_5_AN.10_1#d5b8a0897.blank?pid=c7bc8cb41&amp;color=0,0,0&amp;vpa=4&amp;vtp=1&amp;bbb=1"/>
          <p:cNvSpPr/>
          <p:nvPr/>
        </p:nvSpPr>
        <p:spPr>
          <a:xfrm>
            <a:off x="978566" y="3022795"/>
            <a:ext cx="16875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人才济济</a:t>
            </a:r>
            <a:endParaRPr lang="en-US" altLang="zh-CN" sz="2800" dirty="0"/>
          </a:p>
        </p:txBody>
      </p:sp>
      <p:sp>
        <p:nvSpPr>
          <p:cNvPr id="10" name="QB_5_AN.12_1#d5b8a0897.blank?pid=c7bc8cb41&amp;color=0,0,0&amp;vpa=5&amp;vtp=1&amp;bbb=1"/>
          <p:cNvSpPr/>
          <p:nvPr/>
        </p:nvSpPr>
        <p:spPr>
          <a:xfrm>
            <a:off x="959516" y="3670495"/>
            <a:ext cx="1624013" cy="572707"/>
          </a:xfrm>
          <a:prstGeom prst="rect">
            <a:avLst/>
          </a:prstGeom>
          <a:noFill/>
        </p:spPr>
        <p:txBody>
          <a:bodyPr wrap="none" lIns="0" tIns="0" rIns="0" bIns="0" rtlCol="0" anchor="t"/>
          <a:lstStyle/>
          <a:p>
            <a:pPr algn="ctr" latinLnBrk="1">
              <a:lnSpc>
                <a:spcPts val="5100"/>
              </a:lnSpc>
            </a:pPr>
            <a:r>
              <a:rPr lang="en-US" altLang="zh-CN" sz="2800" b="1" i="0" spc="-10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好大喜功</a:t>
            </a:r>
            <a:endParaRPr lang="en-US" altLang="zh-CN" sz="2800" spc="-100" dirty="0"/>
          </a:p>
        </p:txBody>
      </p:sp>
      <p:sp>
        <p:nvSpPr>
          <p:cNvPr id="12" name="QB_5_AN.14_1#d5b8a0897.blank?pid=c7bc8cb41&amp;color=0,0,0&amp;vpa=6&amp;vtp=1&amp;bbb=1"/>
          <p:cNvSpPr/>
          <p:nvPr/>
        </p:nvSpPr>
        <p:spPr>
          <a:xfrm>
            <a:off x="978566" y="4297240"/>
            <a:ext cx="1687513"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气势磅礴</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ipe(left)">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left)">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
                                            <p:txEl>
                                              <p:pRg st="0" end="0"/>
                                            </p:txEl>
                                          </p:spTgt>
                                        </p:tgtEl>
                                        <p:attrNameLst>
                                          <p:attrName>style.visibility</p:attrName>
                                        </p:attrNameLst>
                                      </p:cBhvr>
                                      <p:to>
                                        <p:strVal val="visible"/>
                                      </p:to>
                                    </p:set>
                                    <p:animEffect transition="in" filter="wipe(left)">
                                      <p:cBhvr>
                                        <p:cTn id="22" dur="500"/>
                                        <p:tgtEl>
                                          <p:spTgt spid="10">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animEffect transition="in" filter="wipe(left)">
                                      <p:cBhvr>
                                        <p:cTn id="2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P spid="10" grpId="0" animBg="1" build="p"/>
      <p:bldP spid="1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5_1#a8ebcceef?pid=4175fcd05&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1"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下定义</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，给“星系”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下定义。</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从一个星系际的优越地位上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我们可以看到无数模糊纤细的光须</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像海水的泡沫一样遍布在空间的浪涛上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这些光须就是星系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其中有</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些是孤独的徘徊者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大部分则群集在一起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挤作一团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在大宇宙的黑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夜里不停地飘荡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展现在我们面前的就是我们所见到的极其宏伟壮观</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的宇宙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我们隶属于这些星云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我们所见到的星云离地球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亿光年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处在已知宇宙的中心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5_1#a8ebcceef?pid=4175fcd05&amp;color=0,0,0&amp;vtp=1&amp;bt=1&amp;bbb=1&amp;hb=1"/>
          <p:cNvSpPr/>
          <p:nvPr/>
        </p:nvSpPr>
        <p:spPr>
          <a:xfrm>
            <a:off x="612648" y="468000"/>
            <a:ext cx="10963656" cy="3117533"/>
          </a:xfrm>
          <a:prstGeom prst="rect">
            <a:avLst/>
          </a:prstGeom>
          <a:noFill/>
        </p:spPr>
        <p:txBody>
          <a:bodyPr wrap="none" lIns="0" tIns="0" rIns="0" bIns="0" rtlCol="0" anchor="t"/>
          <a:lstStyle/>
          <a:p>
            <a:pPr algn="l"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星系是由气体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尘埃和恒星群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上千亿个恒星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组成的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每个恒</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星对某人来说都可能是一个太阳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在星系里有恒星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行星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也可能有</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智能生命和宇宙间的文明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2.1.3</a:t>
            </a:r>
            <a:endParaRPr lang="en-US" altLang="zh-CN" sz="2800" dirty="0"/>
          </a:p>
        </p:txBody>
      </p:sp>
      <p:sp>
        <p:nvSpPr>
          <p:cNvPr id="3" name="QB_4_AN.16_1#a8ebcceef.blank?pid=4175fcd05&amp;color=0,0,0&amp;vpa=7&amp;vtp=1&amp;bbb=1&amp;hb=1"/>
          <p:cNvSpPr/>
          <p:nvPr/>
        </p:nvSpPr>
        <p:spPr>
          <a:xfrm>
            <a:off x="612648" y="2380620"/>
            <a:ext cx="10963656" cy="1201357"/>
          </a:xfrm>
          <a:prstGeom prst="rect">
            <a:avLst/>
          </a:prstGeom>
          <a:noFill/>
        </p:spPr>
        <p:txBody>
          <a:bodyPr wrap="square" lIns="0" tIns="0" rIns="0" bIns="0" rtlCol="0" anchor="t"/>
          <a:lstStyle/>
          <a:p>
            <a:pPr latinLnBrk="1">
              <a:lnSpc>
                <a:spcPts val="51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星系”是由气体、尘埃和恒星群（上千亿个恒星）组成的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，像</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海水的泡沫一样遍布在空间的浪涛上的无数模糊纤细的光须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17_1#a8ebcceef?pid=4175fcd05&amp;color=0,0,0&amp;vtp=1&amp;bt=1&amp;bbb=1&amp;hb=1"/>
          <p:cNvSpPr/>
          <p:nvPr/>
        </p:nvSpPr>
        <p:spPr>
          <a:xfrm>
            <a:off x="612648" y="468000"/>
            <a:ext cx="10963656" cy="2510917"/>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解答本题首先要找到被定义者的特征，如“</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无数模糊纤细的光须”</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像海水的泡沫一样遍布在空间的浪涛上”“由气体</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、尘埃和恒星群</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上千亿个恒星）组成”等，然后按照常规格式“被定义概念=种差</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+属</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概念</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”进行概括。</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left)">
                                      <p:cBhvr>
                                        <p:cTn id="10" dur="500"/>
                                        <p:tgtEl>
                                          <p:spTgt spid="2">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left)">
                                      <p:cBhvr>
                                        <p:cTn id="13" dur="500"/>
                                        <p:tgtEl>
                                          <p:spTgt spid="2">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ipe(left)">
                                      <p:cBhvr>
                                        <p:cTn id="16"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4a7441cdc.fixed?pid=ae0142e23&amp;color=0,173,163&amp;vtp=1&amp;bbb=1"/>
          <p:cNvSpPr/>
          <p:nvPr/>
        </p:nvSpPr>
        <p:spPr>
          <a:xfrm>
            <a:off x="877824" y="2624328"/>
            <a:ext cx="10981944" cy="722376"/>
          </a:xfrm>
          <a:prstGeom prst="rect">
            <a:avLst/>
          </a:prstGeom>
          <a:noFill/>
        </p:spPr>
        <p:txBody>
          <a:bodyPr wrap="none" lIns="0" tIns="0" rIns="0" bIns="0" rtlCol="0" anchor="b"/>
          <a:lstStyle/>
          <a:p>
            <a:pPr algn="l"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第四单元</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科学与文化论著研习——求真求实</a:t>
            </a:r>
            <a:endParaRPr lang="en-US" altLang="zh-CN" sz="4000" dirty="0"/>
          </a:p>
        </p:txBody>
      </p:sp>
      <p:sp>
        <p:nvSpPr>
          <p:cNvPr id="3" name="C_3#4a7441cdc"/>
          <p:cNvSpPr/>
          <p:nvPr/>
        </p:nvSpPr>
        <p:spPr>
          <a:xfrm>
            <a:off x="877824" y="3419856"/>
            <a:ext cx="8997696" cy="9144"/>
          </a:xfrm>
          <a:prstGeom prst="line">
            <a:avLst/>
          </a:prstGeom>
          <a:noFill/>
          <a:ln w="28575">
            <a:solidFill>
              <a:srgbClr val="00ADA3"/>
            </a:solidFill>
            <a:prstDash val="solid"/>
          </a:ln>
        </p:spPr>
        <p:txBody>
          <a:bodyPr/>
          <a:lstStyle/>
          <a:p>
            <a:endParaRPr lang="zh-CN" altLang="en-US"/>
          </a:p>
        </p:txBody>
      </p:sp>
      <mc:AlternateContent xmlns:mc="http://schemas.openxmlformats.org/markup-compatibility/2006">
        <mc:Choice xmlns:a14="http://schemas.microsoft.com/office/drawing/2010/main" Requires="a14">
          <p:sp>
            <p:nvSpPr>
              <p:cNvPr id="4" name="C_3#4a7441cdc.fixed?pid=ae0142e23&amp;color=0,173,163&amp;vtp=1&amp;bbb=1"/>
              <p:cNvSpPr/>
              <p:nvPr/>
            </p:nvSpPr>
            <p:spPr>
              <a:xfrm>
                <a:off x="877824" y="3493008"/>
                <a:ext cx="10981944" cy="1019048"/>
              </a:xfrm>
              <a:prstGeom prst="rect">
                <a:avLst/>
              </a:prstGeom>
              <a:noFill/>
            </p:spPr>
            <p:txBody>
              <a:bodyPr wrap="none" lIns="0" tIns="0" rIns="0" bIns="0" rtlCol="0" anchor="t"/>
              <a:lstStyle/>
              <a:p>
                <a:pPr algn="l" latinLnBrk="1">
                  <a:lnSpc>
                    <a:spcPts val="4000"/>
                  </a:lnSpc>
                </a:pP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第13课</a:t>
                </a:r>
                <a:r>
                  <a:rPr lang="en-US" altLang="zh-CN" sz="32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自然选择的证明</a:t>
                </a:r>
                <a:r>
                  <a:rPr lang="en-US" altLang="zh-CN" sz="32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3200" b="0" i="1"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32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32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sup>
                    </m:sSup>
                  </m:oMath>
                </a14:m>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宇宙的边疆</a:t>
                </a:r>
                <a:endParaRPr lang="en-US" altLang="zh-CN" sz="3200" dirty="0"/>
              </a:p>
            </p:txBody>
          </p:sp>
        </mc:Choice>
        <mc:Fallback>
          <p:sp>
            <p:nvSpPr>
              <p:cNvPr id="4" name="C_3#4a7441cdc.fixed?pid=ae0142e23&amp;color=0,173,163&amp;vtp=1&amp;bbb=1"/>
              <p:cNvSpPr>
                <a:spLocks noRot="1" noChangeAspect="1" noMove="1" noResize="1" noEditPoints="1" noAdjustHandles="1" noChangeArrowheads="1" noChangeShapeType="1" noTextEdit="1"/>
              </p:cNvSpPr>
              <p:nvPr/>
            </p:nvSpPr>
            <p:spPr>
              <a:xfrm>
                <a:off x="877824" y="3493008"/>
                <a:ext cx="10981944" cy="1019048"/>
              </a:xfrm>
              <a:prstGeom prst="rect">
                <a:avLst/>
              </a:prstGeom>
              <a:blipFill rotWithShape="1">
                <a:blip r:embed="rId1"/>
                <a:stretch>
                  <a:fillRect l="-2" t="-1795" r="5" b="3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C_3_BD#4a7441cdc.fixed?pid=ae0142e23&amp;color=0,173,163&amp;vtp=1&amp;bbb=1"/>
              <p:cNvSpPr/>
              <p:nvPr/>
            </p:nvSpPr>
            <p:spPr>
              <a:xfrm>
                <a:off x="877824" y="4142232"/>
                <a:ext cx="10981944" cy="1019048"/>
              </a:xfrm>
              <a:prstGeom prst="rect">
                <a:avLst/>
              </a:prstGeom>
              <a:noFill/>
            </p:spPr>
            <p:txBody>
              <a:bodyPr wrap="none" lIns="0" tIns="0" rIns="0" bIns="0" rtlCol="0" anchor="t"/>
              <a:lstStyle/>
              <a:p>
                <a:pPr algn="l" latinLnBrk="1">
                  <a:lnSpc>
                    <a:spcPts val="4000"/>
                  </a:lnSpc>
                </a:pP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课时2</a:t>
                </a:r>
                <a:r>
                  <a:rPr lang="en-US" altLang="zh-CN" sz="32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3200" b="0" i="1"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32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32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宇宙的边疆</a:t>
                </a:r>
                <a:endParaRPr lang="en-US" altLang="zh-CN" sz="3200" dirty="0"/>
              </a:p>
            </p:txBody>
          </p:sp>
        </mc:Choice>
        <mc:Fallback>
          <p:sp>
            <p:nvSpPr>
              <p:cNvPr id="5" name="C_3_BD#4a7441cdc.fixed?pid=ae0142e23&amp;color=0,173,163&amp;vtp=1&amp;bbb=1"/>
              <p:cNvSpPr>
                <a:spLocks noRot="1" noChangeAspect="1" noMove="1" noResize="1" noEditPoints="1" noAdjustHandles="1" noChangeArrowheads="1" noChangeShapeType="1" noTextEdit="1"/>
              </p:cNvSpPr>
              <p:nvPr/>
            </p:nvSpPr>
            <p:spPr>
              <a:xfrm>
                <a:off x="877824" y="4142232"/>
                <a:ext cx="10981944" cy="1019048"/>
              </a:xfrm>
              <a:prstGeom prst="rect">
                <a:avLst/>
              </a:prstGeom>
              <a:blipFill rotWithShape="1">
                <a:blip r:embed="rId2"/>
                <a:stretch>
                  <a:fillRect l="-2" t="-1757" r="5"/>
                </a:stretch>
              </a:blipFill>
            </p:spPr>
            <p:txBody>
              <a:bodyPr/>
              <a:lstStyle/>
              <a:p>
                <a:r>
                  <a:rPr lang="zh-CN" altLang="en-US">
                    <a:noFill/>
                  </a:rPr>
                  <a:t> </a:t>
                </a:r>
              </a:p>
            </p:txBody>
          </p:sp>
        </mc:Fallback>
      </mc:AlternateContent>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4788dc2fa?pid=4175fcd05&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语用知识</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下定义</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下定义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是一种用简洁明确的语言对事物的本质特征进行概括说</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明的方法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公式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被定义概念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属概念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指同一属概念下的种</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概念所独有的属性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即和其他种概念的本质差别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属概念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指两个</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具有从属关系的概念中范围较大的那个概念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4788dc2fa?pid=4175fcd05&amp;color=0,0,0&amp;vtp=1&amp;bt=1&amp;bbb=1&amp;hb=1"/>
          <p:cNvSpPr/>
          <p:nvPr/>
        </p:nvSpPr>
        <p:spPr>
          <a:xfrm>
            <a:off x="612648" y="468000"/>
            <a:ext cx="10963656" cy="5756910"/>
          </a:xfrm>
          <a:prstGeom prst="rect">
            <a:avLst/>
          </a:prstGeom>
          <a:noFill/>
        </p:spPr>
        <p:txBody>
          <a:bodyPr wrap="none" lIns="0" tIns="0" rIns="0" bIns="0" rtlCol="0" anchor="t"/>
          <a:lstStyle/>
          <a:p>
            <a:pPr latinLnBrk="1">
              <a:lnSpc>
                <a:spcPts val="46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第一步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确定属概念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属概念隐藏在所给材料中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需要自己找出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材料所给信息中没有现成的属概念时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需要根据材料的内容自己</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确定属概念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6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第二步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寻找种差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即寻找那些属于被定义者的信息点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要注意</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有些种差是由多个属性组成的复杂属性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在提取相关信息时这些属性</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一个也不能少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否则会导致定义不严密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6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第三步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整合成单句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将被定义概念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属概念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叫</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等词连起来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使之符合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被定义概念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属概念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的公式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确定陈述</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语序时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一定要仔细分析所给的材料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寻找其中的叙述顺序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是时间</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顺序还是空间顺序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抑或是逻辑顺序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#3.1.5</a:t>
            </a:r>
            <a:endParaRPr lang="en-US" altLang="zh-CN" sz="2800" dirty="0"/>
          </a:p>
        </p:txBody>
      </p:sp>
    </p:spTree>
  </p:cSld>
  <p:clrMapOvr>
    <a:masterClrMapping/>
  </p:clrMapOvr>
  <p:transition>
    <p:spli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0f397a86c?pid=4175fcd05&amp;color=0,0,0&amp;vtp=1&amp;bt=1&amp;bbb=1"/>
          <p:cNvSpPr/>
          <p:nvPr/>
        </p:nvSpPr>
        <p:spPr>
          <a:xfrm>
            <a:off x="612648" y="466344"/>
            <a:ext cx="10963656" cy="612775"/>
          </a:xfrm>
          <a:prstGeom prst="rect">
            <a:avLst/>
          </a:prstGeom>
          <a:noFill/>
        </p:spPr>
        <p:txBody>
          <a:bodyPr wrap="none" lIns="0" tIns="0" rIns="0" bIns="0" rtlCol="0" anchor="t"/>
          <a:lstStyle/>
          <a:p>
            <a:pPr algn="l" latinLnBrk="1">
              <a:lnSpc>
                <a:spcPts val="54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五、文意梳理</a:t>
            </a:r>
            <a:endParaRPr lang="en-US" altLang="zh-CN" sz="3000" dirty="0"/>
          </a:p>
        </p:txBody>
      </p:sp>
      <p:sp>
        <p:nvSpPr>
          <p:cNvPr id="3" name="QB_5_BD.18_1#30bc24a0a?pid=0f397a86c&amp;color=0,0,0&amp;vtp=1&amp;bbb=1"/>
          <p:cNvSpPr/>
          <p:nvPr/>
        </p:nvSpPr>
        <p:spPr>
          <a:xfrm>
            <a:off x="612648" y="1149477"/>
            <a:ext cx="10963656" cy="567817"/>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厘清结构</a:t>
            </a:r>
            <a:endParaRPr lang="en-US" altLang="zh-CN" sz="2800" dirty="0"/>
          </a:p>
        </p:txBody>
      </p:sp>
      <p:pic>
        <p:nvPicPr>
          <p:cNvPr id="4" name="QB_5_BD.18_2#30bc24a0a?pid=0f397a86c&amp;color=0,0,0&amp;tib=255,255,255&amp;vip=8#1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340865" y="1850390"/>
            <a:ext cx="6940005" cy="42383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5_AN.19_1#30bc24a0a.blank?pid=0f397a86c&amp;color=0,0,0&amp;vpa=8&amp;vtp=1"/>
          <p:cNvSpPr/>
          <p:nvPr/>
        </p:nvSpPr>
        <p:spPr>
          <a:xfrm>
            <a:off x="5101670" y="1951705"/>
            <a:ext cx="1713894" cy="312385"/>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介绍人类探索宇宙的意义</a:t>
            </a:r>
            <a:endParaRPr lang="en-US" altLang="zh-CN" sz="2100" dirty="0"/>
          </a:p>
        </p:txBody>
      </p:sp>
      <p:sp>
        <p:nvSpPr>
          <p:cNvPr id="6" name="QB_5_AN.20_1#30bc24a0a.blank?pid=0f397a86c&amp;color=0,0,0&amp;vpa=9&amp;vtp=1"/>
          <p:cNvSpPr/>
          <p:nvPr/>
        </p:nvSpPr>
        <p:spPr>
          <a:xfrm>
            <a:off x="5186098" y="3699369"/>
            <a:ext cx="1671680" cy="303942"/>
          </a:xfrm>
          <a:prstGeom prst="rect">
            <a:avLst/>
          </a:prstGeom>
          <a:noFill/>
        </p:spPr>
        <p:txBody>
          <a:bodyPr wrap="none" lIns="0" tIns="0" rIns="0" bIns="0" rtlCol="0" anchor="b"/>
          <a:lstStyle/>
          <a:p>
            <a:pPr algn="ctr" latinLnBrk="1">
              <a:lnSpc>
                <a:spcPts val="2600"/>
              </a:lnSpc>
            </a:pPr>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介绍星系</a:t>
            </a:r>
            <a:endParaRPr lang="en-US" altLang="zh-CN" sz="2100" dirty="0"/>
          </a:p>
        </p:txBody>
      </p:sp>
      <p:sp>
        <p:nvSpPr>
          <p:cNvPr id="7" name="QB_5_AN.21_1#30bc24a0a.blank?pid=0f397a86c&amp;color=0,0,0&amp;vpa=10&amp;vtp=1"/>
          <p:cNvSpPr/>
          <p:nvPr/>
        </p:nvSpPr>
        <p:spPr>
          <a:xfrm>
            <a:off x="5312742" y="4315696"/>
            <a:ext cx="1621023" cy="303942"/>
          </a:xfrm>
          <a:prstGeom prst="rect">
            <a:avLst/>
          </a:prstGeom>
          <a:noFill/>
        </p:spPr>
        <p:txBody>
          <a:bodyPr wrap="none" lIns="0" tIns="0" rIns="0" bIns="0" rtlCol="0" anchor="b"/>
          <a:lstStyle/>
          <a:p>
            <a:pPr algn="ctr" latinLnBrk="1">
              <a:lnSpc>
                <a:spcPts val="2600"/>
              </a:lnSpc>
            </a:pPr>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介绍恒星</a:t>
            </a:r>
            <a:endParaRPr lang="en-US" altLang="zh-CN" sz="2100" dirty="0"/>
          </a:p>
        </p:txBody>
      </p:sp>
      <p:sp>
        <p:nvSpPr>
          <p:cNvPr id="8" name="QB_5_AN.22_1#30bc24a0a.blank?pid=0f397a86c&amp;color=0,0,0&amp;vpa=11&amp;vtp=1"/>
          <p:cNvSpPr/>
          <p:nvPr/>
        </p:nvSpPr>
        <p:spPr>
          <a:xfrm>
            <a:off x="5354956" y="5582120"/>
            <a:ext cx="1604137" cy="303942"/>
          </a:xfrm>
          <a:prstGeom prst="rect">
            <a:avLst/>
          </a:prstGeom>
          <a:noFill/>
        </p:spPr>
        <p:txBody>
          <a:bodyPr wrap="none" lIns="0" tIns="0" rIns="0" bIns="0" rtlCol="0" anchor="b"/>
          <a:lstStyle/>
          <a:p>
            <a:pPr algn="ctr" latinLnBrk="1">
              <a:lnSpc>
                <a:spcPts val="2600"/>
              </a:lnSpc>
            </a:pPr>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回归地球</a:t>
            </a:r>
            <a:endParaRPr lang="en-US" altLang="zh-CN" sz="2100" dirty="0"/>
          </a:p>
        </p:txBody>
      </p:sp>
      <p:sp>
        <p:nvSpPr>
          <p:cNvPr id="9" name="QB_5_AN.23_1#30bc24a0a.blank?pid=0f397a86c&amp;color=0,0,0&amp;vpa=12&amp;vtp=1"/>
          <p:cNvSpPr/>
          <p:nvPr/>
        </p:nvSpPr>
        <p:spPr>
          <a:xfrm>
            <a:off x="8580115" y="3125256"/>
            <a:ext cx="1271019" cy="303743"/>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空间顺序</a:t>
            </a:r>
            <a:endParaRPr lang="en-US" altLang="zh-CN" sz="2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ipe(left)">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wipe(left)">
                                      <p:cBhvr>
                                        <p:cTn id="17" dur="500"/>
                                        <p:tgtEl>
                                          <p:spTgt spid="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wipe(left)">
                                      <p:cBhvr>
                                        <p:cTn id="22" dur="500"/>
                                        <p:tgtEl>
                                          <p:spTgt spid="8">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wipe(left)">
                                      <p:cBhvr>
                                        <p:cTn id="2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P spid="9"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4_1#039d81828?pid=0f397a86c&amp;color=0,0,0&amp;vtp=1&amp;bt=1&amp;bbb=1&amp;hb=1"/>
          <p:cNvSpPr/>
          <p:nvPr/>
        </p:nvSpPr>
        <p:spPr>
          <a:xfrm>
            <a:off x="612648" y="468000"/>
            <a:ext cx="10963656" cy="3158935"/>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概括主旨</a:t>
            </a:r>
            <a:r>
              <a:rPr lang="en-US" altLang="zh-CN" sz="2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本文通过对①</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的说明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向我们展示了②</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及天体的物理特征和遨游太空的收获，揭示了人类探索宇宙的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重要意义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激发了世人③</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的兴趣与献身宇宙科学、造福人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类的勇气和斗志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5_AN.25_1#039d81828.blank?pid=0f397a86c&amp;color=0,0,0&amp;vpa=13&amp;vtp=1&amp;bbb=1"/>
          <p:cNvSpPr/>
          <p:nvPr/>
        </p:nvSpPr>
        <p:spPr>
          <a:xfrm>
            <a:off x="3467766" y="1085220"/>
            <a:ext cx="2401888"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众多宇宙物质</a:t>
            </a:r>
            <a:endParaRPr lang="en-US" altLang="zh-CN" sz="2800" dirty="0"/>
          </a:p>
        </p:txBody>
      </p:sp>
      <p:sp>
        <p:nvSpPr>
          <p:cNvPr id="4" name="QB_5_AN.26_1#039d81828.blank?pid=0f397a86c&amp;color=0,0,0&amp;vpa=14&amp;vtp=1&amp;bbb=1&amp;hb=1"/>
          <p:cNvSpPr/>
          <p:nvPr/>
        </p:nvSpPr>
        <p:spPr>
          <a:xfrm>
            <a:off x="612648" y="1085220"/>
            <a:ext cx="10963656" cy="1201357"/>
          </a:xfrm>
          <a:prstGeom prst="rect">
            <a:avLst/>
          </a:prstGeom>
          <a:noFill/>
        </p:spPr>
        <p:txBody>
          <a:bodyPr wrap="square" lIns="0" tIns="0" rIns="0" bIns="0" rtlCol="0" anchor="t"/>
          <a:lstStyle/>
          <a:p>
            <a:pPr latinLnBrk="1">
              <a:lnSpc>
                <a:spcPts val="51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宇宙空间</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的奥秘</a:t>
            </a:r>
            <a:endParaRPr lang="en-US" altLang="zh-CN" sz="2800" dirty="0"/>
          </a:p>
        </p:txBody>
      </p:sp>
      <p:sp>
        <p:nvSpPr>
          <p:cNvPr id="5" name="QB_5_AN.27_1#039d81828.blank?pid=0f397a86c&amp;color=0,0,0&amp;vpa=15&amp;vtp=1&amp;bbb=1"/>
          <p:cNvSpPr/>
          <p:nvPr/>
        </p:nvSpPr>
        <p:spPr>
          <a:xfrm>
            <a:off x="4534566" y="2380620"/>
            <a:ext cx="1687513" cy="572707"/>
          </a:xfrm>
          <a:prstGeom prst="rect">
            <a:avLst/>
          </a:prstGeom>
          <a:noFill/>
        </p:spPr>
        <p:txBody>
          <a:bodyPr wrap="none" lIns="0" tIns="0" rIns="0" bIns="0" rtlCol="0" anchor="t"/>
          <a:lstStyle/>
          <a:p>
            <a:pPr algn="ct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探索宇宙</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500"/>
                                        <p:tgtEl>
                                          <p:spTgt spid="4">
                                            <p:txEl>
                                              <p:pRg st="0" end="0"/>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wipe(left)">
                                      <p:cBhvr>
                                        <p:cTn id="15" dur="500"/>
                                        <p:tgtEl>
                                          <p:spTgt spid="4">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wipe(left)">
                                      <p:cBhvr>
                                        <p:cTn id="2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69d13385b.fixed?pid=4175fcd05&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4000" dirty="0"/>
          </a:p>
        </p:txBody>
      </p:sp>
      <p:sp>
        <p:nvSpPr>
          <p:cNvPr id="3" name="C_4#69d13385b"/>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923531787?pid=69d13385b&amp;color=0,0,0&amp;vtp=1&amp;bt=1&amp;bbb=1&amp;hb=1"/>
          <p:cNvSpPr/>
          <p:nvPr/>
        </p:nvSpPr>
        <p:spPr>
          <a:xfrm>
            <a:off x="612648" y="468000"/>
            <a:ext cx="10963656" cy="3806317"/>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情境探究</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古往今来</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，人们对天空总抱有浪漫的想象与寄托，斗转星移</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，春秋</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代序</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，宇宙生生不息。屈原在《天问》中就有这样的疑问：“</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日月安属？</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列星安陈</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？”无垠的夜空，常引起人们无限的遐想</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。神秘的太空中有多</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少人类难解的谜</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？我们应该用什么样的方法去认识宇宙？今天</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，让我们</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跟随卡尔</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·萨根的脚步，走进《宇宙的边疆》，去了解、认识宇宙。</a:t>
            </a:r>
            <a:endParaRPr lang="en-US" altLang="zh-CN" sz="2800" spc="-50" dirty="0"/>
          </a:p>
        </p:txBody>
      </p:sp>
    </p:spTree>
  </p:cSld>
  <p:clrMapOvr>
    <a:masterClrMapping/>
  </p:clrMapOvr>
  <p:transition>
    <p:split dir="in"/>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0539d69f5?pid=69d13385b&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任务一</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理解文章内容，厘清介绍顺序</a:t>
            </a:r>
            <a:endParaRPr lang="en-US" altLang="zh-CN" sz="3000" dirty="0"/>
          </a:p>
        </p:txBody>
      </p:sp>
      <p:sp>
        <p:nvSpPr>
          <p:cNvPr id="3" name="QB_6_BD.45_1#cec824c15?pid=0539d69f5&amp;color=0,0,0&amp;vtp=1&amp;bbb=1&amp;hb=1&amp;hltap=1"/>
          <p:cNvSpPr/>
          <p:nvPr/>
        </p:nvSpPr>
        <p:spPr>
          <a:xfrm>
            <a:off x="612648" y="1125728"/>
            <a:ext cx="10963656" cy="50606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联系全文，思考作者对宇宙有着怎样的认识。（5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46_1#cec824c15?pid=0539d69f5&amp;color=0,0,0&amp;vtp=1&amp;bbb=1&amp;hb=1&amp;hla=1"/>
          <p:cNvSpPr/>
          <p:nvPr/>
        </p:nvSpPr>
        <p:spPr>
          <a:xfrm>
            <a:off x="612648" y="1753108"/>
            <a:ext cx="10963656" cy="4439857"/>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宇宙寥廓无垠，神秘莫测。“宇宙神秘非常，</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它有典雅的事实，</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错综的关系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，微妙的机制”，是一个无限永恒的时空。任何行星</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、恒星</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或星系都只是宇宙中的一个地方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，而不可能是“典型”的地方。</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②宇宙</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真空中</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，广袤、寒冷、荒芜。③</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整个宇宙中的自然法则都是一样的。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宇宙中很可能到处都充满着生命</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，必定有许多像地球一样的星球散</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布在整个宇宙空间中</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。⑤宇宙有无穷的奥秘，</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等待人类去探索。</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wipe(left)">
                                      <p:cBhvr>
                                        <p:cTn id="10" dur="500"/>
                                        <p:tgtEl>
                                          <p:spTgt spid="4">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wipe(left)">
                                      <p:cBhvr>
                                        <p:cTn id="13" dur="500"/>
                                        <p:tgtEl>
                                          <p:spTgt spid="4">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wipe(left)">
                                      <p:cBhvr>
                                        <p:cTn id="16" dur="500"/>
                                        <p:tgtEl>
                                          <p:spTgt spid="4">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wipe(left)">
                                      <p:cBhvr>
                                        <p:cTn id="19" dur="500"/>
                                        <p:tgtEl>
                                          <p:spTgt spid="4">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wipe(left)">
                                      <p:cBhvr>
                                        <p:cTn id="22" dur="500"/>
                                        <p:tgtEl>
                                          <p:spTgt spid="4">
                                            <p:txEl>
                                              <p:pRg st="5" end="5"/>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Effect transition="in" filter="wipe(left)">
                                      <p:cBhvr>
                                        <p:cTn id="25"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9_1#df3fbb018?pid=c5782a694&amp;color=0,0,0&amp;vtp=1&amp;bt=1&amp;bbb=1&amp;hb=1"/>
          <p:cNvSpPr/>
          <p:nvPr/>
        </p:nvSpPr>
        <p:spPr>
          <a:xfrm>
            <a:off x="612648" y="468000"/>
            <a:ext cx="10963656" cy="1849057"/>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本文主要提到了哪些天文学概念？（2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800" dirty="0"/>
          </a:p>
        </p:txBody>
      </p:sp>
      <p:sp>
        <p:nvSpPr>
          <p:cNvPr id="3" name="QB_7_AN.30_1#df3fbb018.blank?pid=c5782a694&amp;color=0,0,0&amp;vpa=16&amp;vtp=1&amp;bbb=1&amp;hb=1"/>
          <p:cNvSpPr/>
          <p:nvPr/>
        </p:nvSpPr>
        <p:spPr>
          <a:xfrm>
            <a:off x="612648" y="1085220"/>
            <a:ext cx="10963656" cy="1201357"/>
          </a:xfrm>
          <a:prstGeom prst="rect">
            <a:avLst/>
          </a:prstGeom>
          <a:noFill/>
        </p:spPr>
        <p:txBody>
          <a:bodyPr wrap="square" lIns="0" tIns="0" rIns="0" bIns="0" rtlCol="0" anchor="t"/>
          <a:lstStyle/>
          <a:p>
            <a:pPr latinLnBrk="1">
              <a:lnSpc>
                <a:spcPts val="51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天文学概念</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：“天体”“星云”“星系群”“星系”“恒星”“黑洞”“</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行星”</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_1#2bb556987?pid=c5782a694&amp;color=0,0,0&amp;vtp=1&amp;bt=1&amp;bbb=1"/>
          <p:cNvSpPr/>
          <p:nvPr/>
        </p:nvSpPr>
        <p:spPr>
          <a:xfrm>
            <a:off x="612648" y="468000"/>
            <a:ext cx="10963656" cy="563182"/>
          </a:xfrm>
          <a:prstGeom prst="rect">
            <a:avLst/>
          </a:prstGeom>
          <a:noFill/>
        </p:spPr>
        <p:txBody>
          <a:bodyPr wrap="none" lIns="0" tIns="0" rIns="0" bIns="0" rtlCol="0" anchor="t"/>
          <a:lstStyle/>
          <a:p>
            <a:pPr algn="l" latinLnBrk="1">
              <a:lnSpc>
                <a:spcPts val="5000"/>
              </a:lnSpc>
            </a:pPr>
            <a:r>
              <a:rPr lang="en-US" altLang="zh-CN" sz="2800" b="0" i="0" spc="-5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本文的行文脉络是怎样的？这样安排的原因和好处是什么？（6</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p:txBody>
      </p:sp>
    </p:spTree>
  </p:cSld>
  <p:clrMapOvr>
    <a:masterClrMapping/>
  </p:clrMapOvr>
  <p:transition>
    <p:split dir="in"/>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46_2#2bb556987?pid=c5782a694&amp;color=0,0,0&amp;vtp=1&amp;bt=1&amp;bbb=1&amp;hb=1&amp;hltap=1"/>
          <p:cNvSpPr/>
          <p:nvPr/>
        </p:nvSpPr>
        <p:spPr>
          <a:xfrm>
            <a:off x="612648" y="493400"/>
            <a:ext cx="10963656" cy="5060633"/>
          </a:xfrm>
          <a:prstGeom prst="rect">
            <a:avLst/>
          </a:prstGeom>
          <a:noFill/>
        </p:spPr>
        <p:txBody>
          <a:bodyPr wrap="none" lIns="0" tIns="0" rIns="0" bIns="0" rtlCol="0" anchor="t"/>
          <a:lstStyle/>
          <a:p>
            <a:pP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7_AN.45_1#2bb556987?pid=c5782a694&amp;color=0,0,0&amp;vtp=1&amp;bt=1&amp;bbb=1&amp;hb=1&amp;hla=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行文脉络：按照空间顺序，从宇宙的整体到星系的组成</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，再</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到太阳系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，最后回到地球。②原因：从宇宙的演化角度来看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，因为先</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有宇宙</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，次有星系，再有恒星，后有行星</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，所以作者也按这样的顺序</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介绍宇宙的构成</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；从摄影的角度来看，本文是科教片的解说词</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，先整</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体后局部便于观众把握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。③好处：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这样安排可以使读者跳出宇宙之外，</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将宇宙作为纯客观的说明对象来看待</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，能够更清晰</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、直观地了解宇宙</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的空间概况</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；空间尺度由大到小，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让读者先从整体上对宇宙有所了解，</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再深入局部了解细节</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，这样顺序清楚，层次分明</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，符合观众的思维习</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left)">
                                      <p:cBhvr>
                                        <p:cTn id="13" dur="500"/>
                                        <p:tgtEl>
                                          <p:spTgt spid="3">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left)">
                                      <p:cBhvr>
                                        <p:cTn id="16" dur="500"/>
                                        <p:tgtEl>
                                          <p:spTgt spid="3">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left)">
                                      <p:cBhvr>
                                        <p:cTn id="19" dur="500"/>
                                        <p:tgtEl>
                                          <p:spTgt spid="3">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left)">
                                      <p:cBhvr>
                                        <p:cTn id="22" dur="500"/>
                                        <p:tgtEl>
                                          <p:spTgt spid="3">
                                            <p:txEl>
                                              <p:pRg st="5" end="5"/>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wipe(left)">
                                      <p:cBhvr>
                                        <p:cTn id="25" dur="500"/>
                                        <p:tgtEl>
                                          <p:spTgt spid="3">
                                            <p:txEl>
                                              <p:pRg st="6" end="6"/>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wipe(left)">
                                      <p:cBhvr>
                                        <p:cTn id="2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目录1:09411b505?lid=09411b505&amp;cid=09411b505&amp;tib=255,255,255&amp;vtp=1" descr="preencoded.png">
            <a:hlinkClick r:id="rId1" action="ppaction://hlinksldjump"/>
          </p:cNvPr>
          <p:cNvPicPr>
            <a:picLocks noChangeAspect="1"/>
          </p:cNvPicPr>
          <p:nvPr/>
        </p:nvPicPr>
        <p:blipFill>
          <a:blip r:embed="rId2"/>
          <a:stretch>
            <a:fillRect/>
          </a:stretch>
        </p:blipFill>
        <p:spPr>
          <a:xfrm>
            <a:off x="3236976" y="2001774"/>
            <a:ext cx="429768" cy="429768"/>
          </a:xfrm>
          <a:prstGeom prst="rect">
            <a:avLst/>
          </a:prstGeom>
        </p:spPr>
      </p:pic>
      <p:sp>
        <p:nvSpPr>
          <p:cNvPr id="3" name="C_1#目录1:09411b505?lid=09411b505&amp;cid=09411b505&amp;vtp=1&amp;bt=1&amp;bbb=1">
            <a:hlinkClick r:id="rId1" action="ppaction://hlinksldjump"/>
          </p:cNvPr>
          <p:cNvSpPr/>
          <p:nvPr/>
        </p:nvSpPr>
        <p:spPr>
          <a:xfrm>
            <a:off x="3776472" y="1946910"/>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3050" dirty="0"/>
          </a:p>
        </p:txBody>
      </p:sp>
      <p:pic>
        <p:nvPicPr>
          <p:cNvPr id="4" name="C_1#目录1:69d13385b?lid=69d13385b&amp;cid=69d13385b&amp;tib=255,255,255&amp;vtp=1" descr="preencoded.png">
            <a:hlinkClick r:id="rId3" action="ppaction://hlinksldjump"/>
          </p:cNvPr>
          <p:cNvPicPr>
            <a:picLocks noChangeAspect="1"/>
          </p:cNvPicPr>
          <p:nvPr/>
        </p:nvPicPr>
        <p:blipFill>
          <a:blip r:embed="rId2"/>
          <a:stretch>
            <a:fillRect/>
          </a:stretch>
        </p:blipFill>
        <p:spPr>
          <a:xfrm>
            <a:off x="3236976" y="2868168"/>
            <a:ext cx="429768" cy="429768"/>
          </a:xfrm>
          <a:prstGeom prst="rect">
            <a:avLst/>
          </a:prstGeom>
        </p:spPr>
      </p:pic>
      <p:sp>
        <p:nvSpPr>
          <p:cNvPr id="5" name="C_1#目录1:69d13385b?lid=69d13385b&amp;cid=69d13385b&amp;vtp=1&amp;bt=1&amp;bbb=1">
            <a:hlinkClick r:id="rId3" action="ppaction://hlinksldjump"/>
          </p:cNvPr>
          <p:cNvSpPr/>
          <p:nvPr/>
        </p:nvSpPr>
        <p:spPr>
          <a:xfrm>
            <a:off x="3776472" y="2813304"/>
            <a:ext cx="3675888" cy="539496"/>
          </a:xfrm>
          <a:prstGeom prst="rect">
            <a:avLst/>
          </a:prstGeom>
          <a:noFill/>
        </p:spPr>
        <p:txBody>
          <a:bodyPr wrap="none" lIns="0" tIns="0" rIns="0" bIns="0" rtlCol="0" anchor="ctr"/>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hlinkClick r:id="rId4"/>
              </a:rPr>
              <a:t>合作</a:t>
            </a: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hlinkClick r:id="rId4" tooltip="" action="ppaction://hlinksldjump"/>
              </a:rPr>
              <a:t>探究</a:t>
            </a: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hlinkClick r:id="rId4"/>
              </a:rPr>
              <a:t>·提能力</a:t>
            </a:r>
            <a:endParaRPr lang="en-US" altLang="zh-CN" sz="3050" dirty="0"/>
          </a:p>
        </p:txBody>
      </p:sp>
      <p:pic>
        <p:nvPicPr>
          <p:cNvPr id="6" name="C_1#目录1:69d13385b?lid=474c3bf2f&amp;cid=474c3bf2f&amp;tib=255,255,255&amp;vtp=1" descr="preencoded.png">
            <a:hlinkClick r:id="rId5" action="ppaction://hlinksldjump"/>
          </p:cNvPr>
          <p:cNvPicPr>
            <a:picLocks noChangeAspect="1"/>
          </p:cNvPicPr>
          <p:nvPr/>
        </p:nvPicPr>
        <p:blipFill>
          <a:blip r:embed="rId2"/>
          <a:stretch>
            <a:fillRect/>
          </a:stretch>
        </p:blipFill>
        <p:spPr>
          <a:xfrm>
            <a:off x="3236976" y="3764280"/>
            <a:ext cx="429768" cy="429768"/>
          </a:xfrm>
          <a:prstGeom prst="rect">
            <a:avLst/>
          </a:prstGeom>
        </p:spPr>
      </p:pic>
      <p:sp>
        <p:nvSpPr>
          <p:cNvPr id="7" name="C_1#目录1:69d13385b?lid=474c3bf2f&amp;cid=474c3bf2f&amp;vtp=1&amp;bbb=1">
            <a:hlinkClick r:id="rId5" action="ppaction://hlinksldjump"/>
          </p:cNvPr>
          <p:cNvSpPr/>
          <p:nvPr/>
        </p:nvSpPr>
        <p:spPr>
          <a:xfrm>
            <a:off x="3776472" y="3709416"/>
            <a:ext cx="3675888" cy="539496"/>
          </a:xfrm>
          <a:prstGeom prst="rect">
            <a:avLst/>
          </a:prstGeom>
          <a:noFill/>
        </p:spPr>
        <p:txBody>
          <a:bodyPr wrap="none" lIns="0" tIns="0" rIns="0" bIns="0" rtlCol="0" anchor="ctr"/>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hlinkClick r:id="rId6" tooltip="" action="ppaction://hlinksldjump"/>
              </a:rPr>
              <a:t>文本联读·拓思维</a:t>
            </a:r>
            <a:endParaRPr lang="en-US" altLang="zh-CN" sz="305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46_2#2bb556987?pid=c5782a694&amp;color=0,0,0&amp;vtp=1&amp;bt=1&amp;bbb=1&amp;hb=1&amp;hltap=1"/>
          <p:cNvSpPr/>
          <p:nvPr/>
        </p:nvSpPr>
        <p:spPr>
          <a:xfrm>
            <a:off x="612648" y="468000"/>
            <a:ext cx="10963656" cy="2469833"/>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9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7_AN.45_1#2bb556987?pid=c5782a694&amp;color=0,0,0&amp;vtp=1&amp;bt=1&amp;bbb=1&amp;hb=1&amp;hla=1"/>
          <p:cNvSpPr/>
          <p:nvPr/>
        </p:nvSpPr>
        <p:spPr>
          <a:xfrm>
            <a:off x="612648" y="442600"/>
            <a:ext cx="10963656" cy="2496757"/>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惯</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；同时，由宇宙反观地球，就是人类的未来之路</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，这样的顺序和作</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者由广阔的宇宙</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，穿过无尽的空间</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，最终回到人类家园的探索和发现</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过程</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，与“人类的未来取决于我们对这个宇宙的了解程度</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”的认识相契</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合</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left)">
                                      <p:cBhvr>
                                        <p:cTn id="13" dur="500"/>
                                        <p:tgtEl>
                                          <p:spTgt spid="3">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lef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d03adaf31?pid=69d13385b&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任务二</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了解表达技巧，品味语言特色</a:t>
            </a:r>
            <a:endParaRPr lang="en-US" altLang="zh-CN" sz="3000" dirty="0"/>
          </a:p>
        </p:txBody>
      </p:sp>
      <p:sp>
        <p:nvSpPr>
          <p:cNvPr id="3" name="QB_6_BD.45_1#be4895694?pid=d03adaf31&amp;color=0,0,0&amp;vtp=1&amp;bbb=1&amp;hb=1&amp;hltap=1"/>
          <p:cNvSpPr/>
          <p:nvPr/>
        </p:nvSpPr>
        <p:spPr>
          <a:xfrm>
            <a:off x="612648" y="1125728"/>
            <a:ext cx="10963656" cy="44129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科普文是解说、介绍科学知识的说明性文章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，这篇科普文运用了哪些</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说明方法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？试结合文本加以分析。（4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9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mc:AlternateContent xmlns:mc="http://schemas.openxmlformats.org/markup-compatibility/2006">
        <mc:Choice xmlns:a14="http://schemas.microsoft.com/office/drawing/2010/main" Requires="a14">
          <p:sp>
            <p:nvSpPr>
              <p:cNvPr id="4" name="QB_6_AN.46_1#be4895694?pid=d03adaf31&amp;color=0,0,0&amp;vtp=1&amp;bbb=1&amp;hb=1&amp;hla=1"/>
              <p:cNvSpPr/>
              <p:nvPr/>
            </p:nvSpPr>
            <p:spPr>
              <a:xfrm>
                <a:off x="612648" y="2393188"/>
                <a:ext cx="10963656" cy="3175000"/>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列数字</a:t>
                </a:r>
                <a:r>
                  <a:rPr lang="zh-CN" altLang="en-US"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如“宇宙间有若干千亿（10</a:t>
                </a:r>
                <a14:m>
                  <m:oMath xmlns:m="http://schemas.openxmlformats.org/officeDocument/2006/math">
                    <m:sSup>
                      <m:sSupPr>
                        <m:ctrlPr>
                          <a:rPr lang="en-US" altLang="zh-CN" sz="2800" b="1" i="1" dirty="0">
                            <a:solidFill>
                              <a:srgbClr val="FF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2800" b="1" i="0" dirty="0">
                            <a:solidFill>
                              <a:srgbClr val="FF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2800" b="1" i="0" dirty="0">
                            <a:solidFill>
                              <a:srgbClr val="FF0000"/>
                            </a:solidFill>
                            <a:latin typeface="Cambria Math" panose="02040503050406030204" pitchFamily="18" charset="0"/>
                            <a:ea typeface="楷体" panose="02010609060101010101" pitchFamily="34" charset="-122"/>
                            <a:cs typeface="Times New Roman" panose="02020603050405020304" pitchFamily="34" charset="-120"/>
                          </a:rPr>
                          <m:t>𝟏𝟏</m:t>
                        </m:r>
                      </m:sup>
                    </m:sSup>
                  </m:oMath>
                </a14:m>
                <a:r>
                  <a:rPr lang="en-US" altLang="zh-CN" sz="100" b="1"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）个星系</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。每个星系平</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均由</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1000亿个恒星组成”。列数字可以使人们对事物的大小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、数量有比</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较清晰的了解</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。②作比较</a:t>
                </a:r>
                <a:r>
                  <a:rPr lang="zh-CN" altLang="en-US"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如“一束光每秒钟传播18.6万英里，约</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30万</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千米</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，也就是7倍于地球的周长</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作者把光每秒钟传播的距离和地球</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周长作比较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，使我们对光的传播速度有了具体可感的认识。③</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举例子</a:t>
                </a:r>
                <a:r>
                  <a:rPr lang="zh-CN" altLang="en-US"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endParaRPr lang="en-US" altLang="zh-CN" sz="2800" dirty="0"/>
              </a:p>
            </p:txBody>
          </p:sp>
        </mc:Choice>
        <mc:Fallback>
          <p:sp>
            <p:nvSpPr>
              <p:cNvPr id="4" name="QB_6_AN.46_1#be4895694?pid=d03adaf31&amp;color=0,0,0&amp;vtp=1&amp;bbb=1&amp;hb=1&amp;hla=1"/>
              <p:cNvSpPr>
                <a:spLocks noRot="1" noChangeAspect="1" noMove="1" noResize="1" noEditPoints="1" noAdjustHandles="1" noChangeArrowheads="1" noChangeShapeType="1" noTextEdit="1"/>
              </p:cNvSpPr>
              <p:nvPr/>
            </p:nvSpPr>
            <p:spPr>
              <a:xfrm>
                <a:off x="612648" y="2393188"/>
                <a:ext cx="10963656" cy="3175000"/>
              </a:xfrm>
              <a:prstGeom prst="rect">
                <a:avLst/>
              </a:prstGeom>
              <a:blipFill rotWithShape="1">
                <a:blip r:embed="rId1"/>
                <a:stretch>
                  <a:fillRect l="-5" t="-16" r="-1984" b="-19984"/>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wipe(left)">
                                      <p:cBhvr>
                                        <p:cTn id="10" dur="500"/>
                                        <p:tgtEl>
                                          <p:spTgt spid="4">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wipe(left)">
                                      <p:cBhvr>
                                        <p:cTn id="13" dur="500"/>
                                        <p:tgtEl>
                                          <p:spTgt spid="4">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wipe(left)">
                                      <p:cBhvr>
                                        <p:cTn id="16" dur="500"/>
                                        <p:tgtEl>
                                          <p:spTgt spid="4">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wipe(left)">
                                      <p:cBhvr>
                                        <p:cTn id="19"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6_1#be4895694?pid=d03adaf31&amp;color=0,0,0&amp;vtp=1&amp;bbb=1&amp;hb=1&amp;hltap=1"/>
          <p:cNvSpPr/>
          <p:nvPr/>
        </p:nvSpPr>
        <p:spPr>
          <a:xfrm>
            <a:off x="612648" y="468000"/>
            <a:ext cx="10963656" cy="3117533"/>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9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45_1#be4895694?pid=d03adaf31&amp;color=0,0,0&amp;vtp=1&amp;bbb=1&amp;hb=1&amp;hla=1"/>
          <p:cNvSpPr/>
          <p:nvPr/>
        </p:nvSpPr>
        <p:spPr>
          <a:xfrm>
            <a:off x="612648" y="442600"/>
            <a:ext cx="10963656" cy="3103182"/>
          </a:xfrm>
          <a:prstGeom prst="rect">
            <a:avLst/>
          </a:prstGeom>
          <a:noFill/>
        </p:spPr>
        <p:txBody>
          <a:bodyPr wrap="none" lIns="0" tIns="0" rIns="0" bIns="0" rtlCol="0" anchor="t"/>
          <a:lstStyle/>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“例如，在那里有红色行星——火星”，举例说明</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“在气体行星及其冰</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冻卫星的内侧就是充满岩石的温暖的内太阳系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”。④打比方</a:t>
            </a:r>
            <a:r>
              <a:rPr lang="zh-CN" altLang="en-US"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“我们</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心情激动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，感叹不已</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，如同回忆起许久以前的一次悬崖失足那样令人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晕眩战栗</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这个比喻化抽象为具体</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，形象生动地写出了探索宇宙奥秘</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时的心情</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left)">
                                      <p:cBhvr>
                                        <p:cTn id="13" dur="500"/>
                                        <p:tgtEl>
                                          <p:spTgt spid="3">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left)">
                                      <p:cBhvr>
                                        <p:cTn id="16" dur="500"/>
                                        <p:tgtEl>
                                          <p:spTgt spid="3">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left)">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5_1#1e5f3bc62?pid=d03adaf31&amp;color=0,0,0&amp;vtp=1&amp;bt=1&amp;bbb=1&amp;hb=1&amp;hltap=1"/>
          <p:cNvSpPr/>
          <p:nvPr/>
        </p:nvSpPr>
        <p:spPr>
          <a:xfrm>
            <a:off x="612648" y="468000"/>
            <a:ext cx="10963656" cy="4412933"/>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本文是科教片的解说词。文中大段的议论与抒情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，是否干扰了对宇</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宙的说明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？请说明理由。（4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46_1#1e5f3bc62?pid=d03adaf31&amp;color=0,0,0&amp;vtp=1&amp;bt=1&amp;bbb=1&amp;hb=1&amp;hla=1"/>
          <p:cNvSpPr/>
          <p:nvPr/>
        </p:nvSpPr>
        <p:spPr>
          <a:xfrm>
            <a:off x="612648" y="1735460"/>
            <a:ext cx="10963656" cy="3103182"/>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没有干扰对宇宙的说明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。本文作为科教片的解说词</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，不仅要让</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观众了解宇宙的客观构成等知识，还要表达人类对宇宙的主观认识和</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人类探索宇宙的意义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，这样才能感染观众，</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激发他们对宇宙的兴趣。</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所以</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，大段的议论和抒情不仅没有干扰对宇宙的说明</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，反而使说明更</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具科学意蕴和人文内涵</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。（明确观点1分，说明理由3</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left)">
                                      <p:cBhvr>
                                        <p:cTn id="13" dur="500"/>
                                        <p:tgtEl>
                                          <p:spTgt spid="3">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left)">
                                      <p:cBhvr>
                                        <p:cTn id="16" dur="500"/>
                                        <p:tgtEl>
                                          <p:spTgt spid="3">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left)">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5_1#da74aa175?pid=d03adaf31&amp;color=0,0,0&amp;vtp=1&amp;bt=1&amp;bbb=1&amp;hb=1&amp;hltap=1"/>
          <p:cNvSpPr/>
          <p:nvPr/>
        </p:nvSpPr>
        <p:spPr>
          <a:xfrm>
            <a:off x="612648" y="468000"/>
            <a:ext cx="10963656" cy="5638483"/>
          </a:xfrm>
          <a:prstGeom prst="rect">
            <a:avLst/>
          </a:prstGeom>
          <a:noFill/>
        </p:spPr>
        <p:txBody>
          <a:bodyPr wrap="none" lIns="0" tIns="0" rIns="0" bIns="0" rtlCol="0" anchor="t"/>
          <a:lstStyle/>
          <a:p>
            <a:pPr algn="l" latinLnBrk="1">
              <a:lnSpc>
                <a:spcPts val="4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作为科教片的解说词，本文融科学性与说明性</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。请结合文本加</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39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46_1#da74aa175?pid=d03adaf31&amp;color=0,0,0&amp;vtp=1&amp;bt=1&amp;bbb=1&amp;hb=1&amp;hla=1"/>
          <p:cNvSpPr/>
          <p:nvPr/>
        </p:nvSpPr>
        <p:spPr>
          <a:xfrm>
            <a:off x="612648" y="1479428"/>
            <a:ext cx="10963656" cy="4633532"/>
          </a:xfrm>
          <a:prstGeom prst="rect">
            <a:avLst/>
          </a:prstGeom>
          <a:noFill/>
        </p:spPr>
        <p:txBody>
          <a:bodyPr wrap="none" lIns="0" tIns="0" rIns="0" bIns="0" rtlCol="0" anchor="t"/>
          <a:lstStyle/>
          <a:p>
            <a:pPr latinLnBrk="1">
              <a:lnSpc>
                <a:spcPts val="4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语言准确，逻辑性强，具有很强的科学性。如“我认为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，宇宙</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里很可能到处都充满着生命</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，只是我们人类尚未发现而已</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。我们的探</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索才刚刚开始</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”，“可能”表述严谨，“只是”“而已”“才”“刚刚”</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用词准确，</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表明人类宇宙探索之长路漫漫</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，体现了科学性的特点。②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通俗易懂，</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形象生动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，让读者易于理解和接受，具有很强的说明性</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。文章善用比</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、拟人等手法</a:t>
            </a:r>
            <a:r>
              <a:rPr lang="zh-CN" altLang="en-US"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使表述更加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形象生动。如“其中有些是孤独的徘徊者</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大部分则群集在一起</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，挤作一团，在大宇宙的黑夜里不停地飘荡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”，运</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用比喻与拟人的手法</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，形象生动</a:t>
            </a:r>
            <a:r>
              <a:rPr lang="zh-CN" altLang="en-US"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地</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让读者了解这些星系的存在状态。</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每点3</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left)">
                                      <p:cBhvr>
                                        <p:cTn id="13" dur="500"/>
                                        <p:tgtEl>
                                          <p:spTgt spid="3">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left)">
                                      <p:cBhvr>
                                        <p:cTn id="16" dur="500"/>
                                        <p:tgtEl>
                                          <p:spTgt spid="3">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left)">
                                      <p:cBhvr>
                                        <p:cTn id="19" dur="500"/>
                                        <p:tgtEl>
                                          <p:spTgt spid="3">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left)">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left)">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wipe(left)">
                                      <p:cBhvr>
                                        <p:cTn id="32" dur="500"/>
                                        <p:tgtEl>
                                          <p:spTgt spid="3">
                                            <p:txEl>
                                              <p:pRg st="7" end="7"/>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wipe(left)">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bf2a9e762?pid=d03adaf31&amp;color=0,0,0&amp;vtp=1&amp;bt=1&amp;bbb=1&amp;hb=1"/>
          <p:cNvSpPr/>
          <p:nvPr/>
        </p:nvSpPr>
        <p:spPr>
          <a:xfrm>
            <a:off x="612648" y="468000"/>
            <a:ext cx="10963656" cy="5624132"/>
          </a:xfrm>
          <a:prstGeom prst="rect">
            <a:avLst/>
          </a:prstGeom>
          <a:noFill/>
        </p:spPr>
        <p:txBody>
          <a:bodyPr wrap="none" lIns="0" tIns="0" rIns="0" bIns="0" rtlCol="0" anchor="t"/>
          <a:lstStyle/>
          <a:p>
            <a:pPr algn="l" latinLnBrk="1">
              <a:lnSpc>
                <a:spcPts val="50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素养必备</a:t>
            </a:r>
            <a:endParaRPr lang="en-US" altLang="zh-CN" sz="2800" dirty="0"/>
          </a:p>
          <a:p>
            <a:pPr algn="ct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融科学性与说明性</a:t>
            </a:r>
            <a:r>
              <a:rPr lang="zh-CN" altLang="en-US"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一体</a:t>
            </a:r>
            <a:endParaRPr lang="en-US" altLang="zh-CN" sz="2800" dirty="0"/>
          </a:p>
          <a:p>
            <a:pPr latinLnBrk="1">
              <a:lnSpc>
                <a:spcPts val="50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科学性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科学性是所有科学作品的生命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科普作品也不例外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学必须揭示事物的客观规律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探求客观真理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这是我们认识世界和改</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造世界的指南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科普作品担负着向大众普及科学知识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启蒙思想的职</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更应保证科学性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失去科学性的科普作品也就失去了存在的价值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0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说明性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科普作品的写作目的在于介绍科学知识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需要说明事物</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的形状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构造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类别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功能等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解释事物的原理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特点等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把事物特征说清楚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或把事理阐述明白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须运用相应的说明方法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d2b72970c?pid=69d13385b&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思维发展与提升</a:t>
            </a:r>
            <a:endParaRPr lang="en-US" altLang="zh-CN" sz="3200" dirty="0"/>
          </a:p>
        </p:txBody>
      </p:sp>
      <p:sp>
        <p:nvSpPr>
          <p:cNvPr id="3" name="QB_6_BD.35_1#ad6d4dc21?pid=d2b72970c&amp;color=0,0,0&amp;vtp=1&amp;bbb=1&amp;hb=1"/>
          <p:cNvSpPr/>
          <p:nvPr/>
        </p:nvSpPr>
        <p:spPr>
          <a:xfrm>
            <a:off x="612648" y="1181724"/>
            <a:ext cx="10963656" cy="24967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苏轼在《超然台记》中说“物非有大小也，自其内而观之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，未有不高</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且大者也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”。本文作者却在文中一方面说宇宙辽阔无垠，充满奥秘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；另</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一方面又说人类渺小如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“一粒尘埃”。请结合课文与相关资料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，谈谈你</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的看法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6_2#ad6d4dc21?pid=d2b72970c&amp;color=0,0,0&amp;vtp=1&amp;bt=1&amp;bbb=1&amp;hb=1&amp;hltap=1"/>
          <p:cNvSpPr/>
          <p:nvPr/>
        </p:nvSpPr>
        <p:spPr>
          <a:xfrm>
            <a:off x="612648" y="493400"/>
            <a:ext cx="10963656" cy="5638483"/>
          </a:xfrm>
          <a:prstGeom prst="rect">
            <a:avLst/>
          </a:prstGeom>
          <a:noFill/>
        </p:spPr>
        <p:txBody>
          <a:bodyPr wrap="none" lIns="0" tIns="0" rIns="0" bIns="0" rtlCol="0" anchor="t"/>
          <a:lstStyle/>
          <a:p>
            <a:pPr latinLnBrk="1">
              <a:lnSpc>
                <a:spcPts val="4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45_1#ad6d4dc21?pid=d2b72970c&amp;color=0,0,0&amp;vtp=1&amp;bt=1&amp;bbb=1&amp;hb=1&amp;hla=1"/>
          <p:cNvSpPr/>
          <p:nvPr/>
        </p:nvSpPr>
        <p:spPr>
          <a:xfrm>
            <a:off x="612648" y="468000"/>
            <a:ext cx="10963656" cy="5674932"/>
          </a:xfrm>
          <a:prstGeom prst="rect">
            <a:avLst/>
          </a:prstGeom>
          <a:noFill/>
        </p:spPr>
        <p:txBody>
          <a:bodyPr wrap="none" lIns="0" tIns="0" rIns="0" bIns="0" rtlCol="0" anchor="t"/>
          <a:lstStyle/>
          <a:p>
            <a:pPr latinLnBrk="1">
              <a:lnSpc>
                <a:spcPts val="4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示例1）宇宙辽阔无垠，神秘莫测。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浩瀚的宇宙是个未知数，</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等待人类去探索发现</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。而人类生存的地球只是宇宙中的沧海一粟</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，它</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的存在可能仅仅对我们有意义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。地球只是浩瀚宇宙中的一个点</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，人类</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又只是地球上的一小点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，人类在宇宙面前是极其渺小的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。面对浩瀚的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宇宙</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，一切都显得渺小。</a:t>
            </a:r>
            <a:endParaRPr lang="en-US" altLang="zh-CN" sz="2800" dirty="0"/>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示例2）宇宙虽神秘，人力亦无穷。苏轼说得对，</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事物本无大小之别，</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如果从事物的内部来观察它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，那么没有一物不是高大的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。古人认为宇</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宙辽阔无垠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，神秘莫测，是从地球的视角来看待宇宙</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，而今人早已涉</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足外太空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，不断揭开宇宙的神秘面纱，了解宇宙运行规律。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宇宙无涯，</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探索亦无止境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。人类个体虽渺小，但可以不断探知宇宙奥妙</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，甚至可</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以走出我们</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“暂时居住”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的地球。</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left)">
                                      <p:cBhvr>
                                        <p:cTn id="13" dur="500"/>
                                        <p:tgtEl>
                                          <p:spTgt spid="3">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left)">
                                      <p:cBhvr>
                                        <p:cTn id="16" dur="500"/>
                                        <p:tgtEl>
                                          <p:spTgt spid="3">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left)">
                                      <p:cBhvr>
                                        <p:cTn id="19" dur="500"/>
                                        <p:tgtEl>
                                          <p:spTgt spid="3">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left)">
                                      <p:cBhvr>
                                        <p:cTn id="22" dur="500"/>
                                        <p:tgtEl>
                                          <p:spTgt spid="3">
                                            <p:txEl>
                                              <p:pRg st="5" end="5"/>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wipe(left)">
                                      <p:cBhvr>
                                        <p:cTn id="25" dur="500"/>
                                        <p:tgtEl>
                                          <p:spTgt spid="3">
                                            <p:txEl>
                                              <p:pRg st="6" end="6"/>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wipe(left)">
                                      <p:cBhvr>
                                        <p:cTn id="28" dur="500"/>
                                        <p:tgtEl>
                                          <p:spTgt spid="3">
                                            <p:txEl>
                                              <p:pRg st="7" end="7"/>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wipe(left)">
                                      <p:cBhvr>
                                        <p:cTn id="31" dur="500"/>
                                        <p:tgtEl>
                                          <p:spTgt spid="3">
                                            <p:txEl>
                                              <p:pRg st="8" end="8"/>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wipe(left)">
                                      <p:cBhvr>
                                        <p:cTn id="34" dur="500"/>
                                        <p:tgtEl>
                                          <p:spTgt spid="3">
                                            <p:txEl>
                                              <p:pRg st="9" end="9"/>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wipe(left)">
                                      <p:cBhvr>
                                        <p:cTn id="3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474c3bf2f.fixed?pid=4175fcd05&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文本联读·拓思维</a:t>
            </a:r>
            <a:endParaRPr lang="en-US" altLang="zh-CN" sz="4000" dirty="0"/>
          </a:p>
        </p:txBody>
      </p:sp>
      <p:sp>
        <p:nvSpPr>
          <p:cNvPr id="3" name="C_4#474c3bf2f"/>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6_1#53141f285?pid=474c3bf2f&amp;color=0,0,0&amp;vtp=1&amp;bt=1&amp;bbb=1&amp;hb=1"/>
          <p:cNvSpPr/>
          <p:nvPr/>
        </p:nvSpPr>
        <p:spPr>
          <a:xfrm>
            <a:off x="612648" y="468000"/>
            <a:ext cx="10963656" cy="1849057"/>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《自然选择的证明》和《宇宙的边疆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》这两篇文章分别属于学术论著</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和科普作品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，在表达技巧、语言风格、写作目的上有所不同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原文简要分析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，完成表格。（6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09411b505.fixed?pid=4a7441cdc&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4000" dirty="0"/>
          </a:p>
        </p:txBody>
      </p:sp>
      <p:sp>
        <p:nvSpPr>
          <p:cNvPr id="3" name="C_4#09411b505"/>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QB_5_BD.36_2#53141f285?colgroup=4,5,8,10&amp;pid=474c3bf2f&amp;color=0,0,0&amp;mp=1&amp;vtp=1&amp;bt=1&amp;bbb=1&amp;hb=1"/>
          <p:cNvGraphicFramePr>
            <a:graphicFrameLocks noGrp="1"/>
          </p:cNvGraphicFramePr>
          <p:nvPr/>
        </p:nvGraphicFramePr>
        <p:xfrm>
          <a:off x="612648" y="466344"/>
          <a:ext cx="10936224" cy="5025582"/>
        </p:xfrm>
        <a:graphic>
          <a:graphicData uri="http://schemas.openxmlformats.org/drawingml/2006/table">
            <a:tbl>
              <a:tblPr/>
              <a:tblGrid>
                <a:gridCol w="1737360"/>
                <a:gridCol w="1965960"/>
                <a:gridCol w="3264408"/>
                <a:gridCol w="3968496"/>
              </a:tblGrid>
              <a:tr h="564198">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表达技巧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语言风格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写作目的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230692">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《自然选</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择的</a:t>
                      </a:r>
                      <a:endParaRPr lang="en-US" altLang="zh-CN" sz="1200" dirty="0"/>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证明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230692">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《宇宙的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边疆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5_AN.37_1#53141f285.blank?pid=474c3bf2f&amp;color=0,0,0&amp;mp=1&amp;vpa=17&amp;vtp=1&amp;bbb=1&amp;hb=1"/>
          <p:cNvSpPr/>
          <p:nvPr/>
        </p:nvSpPr>
        <p:spPr>
          <a:xfrm>
            <a:off x="2422008" y="1309561"/>
            <a:ext cx="1838960" cy="1612456"/>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主要运用举例论证阐述观点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4" name="QB_5_AN.38_1#53141f285.blank?pid=474c3bf2f&amp;color=0,0,0&amp;mp=1&amp;vpa=18&amp;vtp=1&amp;bbb=1&amp;hb=1"/>
          <p:cNvSpPr/>
          <p:nvPr/>
        </p:nvSpPr>
        <p:spPr>
          <a:xfrm>
            <a:off x="4387968" y="1030161"/>
            <a:ext cx="3137408" cy="2163382"/>
          </a:xfrm>
          <a:prstGeom prst="rect">
            <a:avLst/>
          </a:prstGeom>
          <a:noFill/>
        </p:spPr>
        <p:txBody>
          <a:bodyPr wrap="square" lIns="0" tIns="0" rIns="0" bIns="0" rtlCol="0" anchor="t"/>
          <a:lstStyle/>
          <a:p>
            <a:pPr latinLnBrk="1">
              <a:lnSpc>
                <a:spcPts val="44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更具抽象性与</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概括性，强调逻辑</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论证，讲究理论的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严密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5" name="QB_5_AN.39_1#53141f285.blank?pid=474c3bf2f&amp;color=0,0,0&amp;mp=1&amp;vpa=19&amp;vtp=1&amp;bbb=1&amp;hb=1"/>
          <p:cNvSpPr/>
          <p:nvPr/>
        </p:nvSpPr>
        <p:spPr>
          <a:xfrm>
            <a:off x="7652376" y="1309561"/>
            <a:ext cx="3841496" cy="1604582"/>
          </a:xfrm>
          <a:prstGeom prst="rect">
            <a:avLst/>
          </a:prstGeom>
          <a:noFill/>
        </p:spPr>
        <p:txBody>
          <a:bodyPr wrap="square" lIns="0" tIns="0" rIns="0" bIns="0" rtlCol="0" anchor="t"/>
          <a:lstStyle/>
          <a:p>
            <a:pPr latinLnBrk="1">
              <a:lnSpc>
                <a:spcPts val="44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对原创性科学理论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的阐释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，用于交流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、学</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、研究。</a:t>
            </a:r>
            <a:endParaRPr lang="en-US" altLang="zh-CN" sz="2800" dirty="0"/>
          </a:p>
        </p:txBody>
      </p:sp>
      <p:sp>
        <p:nvSpPr>
          <p:cNvPr id="6" name="QB_5_AN.40_1#53141f285.blank?pid=474c3bf2f&amp;color=0,0,0&amp;mp=1&amp;vpa=20&amp;vtp=1&amp;bbb=1&amp;hb=1"/>
          <p:cNvSpPr/>
          <p:nvPr/>
        </p:nvSpPr>
        <p:spPr>
          <a:xfrm>
            <a:off x="2422008" y="3540253"/>
            <a:ext cx="1838960" cy="1604582"/>
          </a:xfrm>
          <a:prstGeom prst="rect">
            <a:avLst/>
          </a:prstGeom>
          <a:noFill/>
        </p:spPr>
        <p:txBody>
          <a:bodyPr wrap="square" lIns="0" tIns="0" rIns="0" bIns="0" rtlCol="0" anchor="t"/>
          <a:lstStyle/>
          <a:p>
            <a:pPr latinLnBrk="1">
              <a:lnSpc>
                <a:spcPts val="44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运用了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大量的议论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与抒情</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7" name="QB_5_AN.41_1#53141f285.blank?pid=474c3bf2f&amp;color=0,0,0&amp;mp=1&amp;vpa=21&amp;vtp=1&amp;bbb=1&amp;hb=1"/>
          <p:cNvSpPr/>
          <p:nvPr/>
        </p:nvSpPr>
        <p:spPr>
          <a:xfrm>
            <a:off x="4387968" y="3540253"/>
            <a:ext cx="3137408" cy="1612456"/>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多深入浅出，注重一般性原理的阐释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，讲究可读性。</a:t>
            </a:r>
            <a:endParaRPr lang="en-US" altLang="zh-CN" sz="2800" dirty="0"/>
          </a:p>
        </p:txBody>
      </p:sp>
      <p:sp>
        <p:nvSpPr>
          <p:cNvPr id="8" name="QB_5_AN.42_1#53141f285.blank?pid=474c3bf2f&amp;color=0,0,0&amp;mp=1&amp;vpa=22&amp;vtp=1&amp;bbb=1&amp;hb=1"/>
          <p:cNvSpPr/>
          <p:nvPr/>
        </p:nvSpPr>
        <p:spPr>
          <a:xfrm>
            <a:off x="7652376" y="3540253"/>
            <a:ext cx="3841496" cy="1612456"/>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对科学知识的普及性介绍</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，用于传播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、教育</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、推广。（每处1分）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500"/>
                                        <p:tgtEl>
                                          <p:spTgt spid="4">
                                            <p:txEl>
                                              <p:pRg st="0" end="0"/>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wipe(left)">
                                      <p:cBhvr>
                                        <p:cTn id="15" dur="500"/>
                                        <p:tgtEl>
                                          <p:spTgt spid="4">
                                            <p:txEl>
                                              <p:pRg st="1" end="1"/>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animEffect transition="in" filter="wipe(left)">
                                      <p:cBhvr>
                                        <p:cTn id="18" dur="500"/>
                                        <p:tgtEl>
                                          <p:spTgt spid="4">
                                            <p:txEl>
                                              <p:pRg st="2" end="2"/>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wipe(left)">
                                      <p:cBhvr>
                                        <p:cTn id="21" dur="500"/>
                                        <p:tgtEl>
                                          <p:spTgt spid="4">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wipe(left)">
                                      <p:cBhvr>
                                        <p:cTn id="29" dur="500"/>
                                        <p:tgtEl>
                                          <p:spTgt spid="5">
                                            <p:txEl>
                                              <p:pRg st="1" end="1"/>
                                            </p:tx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wipe(left)">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wipe(left)">
                                      <p:cBhvr>
                                        <p:cTn id="37" dur="500"/>
                                        <p:tgtEl>
                                          <p:spTgt spid="6">
                                            <p:txEl>
                                              <p:pRg st="0" end="0"/>
                                            </p:tx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wipe(left)">
                                      <p:cBhvr>
                                        <p:cTn id="40" dur="500"/>
                                        <p:tgtEl>
                                          <p:spTgt spid="6">
                                            <p:txEl>
                                              <p:pRg st="1" end="1"/>
                                            </p:txEl>
                                          </p:spTgt>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wipe(left)">
                                      <p:cBhvr>
                                        <p:cTn id="43" dur="500"/>
                                        <p:tgtEl>
                                          <p:spTgt spid="6">
                                            <p:txEl>
                                              <p:pRg st="2" end="2"/>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7">
                                            <p:txEl>
                                              <p:pRg st="0" end="0"/>
                                            </p:txEl>
                                          </p:spTgt>
                                        </p:tgtEl>
                                        <p:attrNameLst>
                                          <p:attrName>style.visibility</p:attrName>
                                        </p:attrNameLst>
                                      </p:cBhvr>
                                      <p:to>
                                        <p:strVal val="visible"/>
                                      </p:to>
                                    </p:set>
                                    <p:animEffect transition="in" filter="wipe(left)">
                                      <p:cBhvr>
                                        <p:cTn id="48" dur="500"/>
                                        <p:tgtEl>
                                          <p:spTgt spid="7">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8">
                                            <p:txEl>
                                              <p:pRg st="0" end="0"/>
                                            </p:txEl>
                                          </p:spTgt>
                                        </p:tgtEl>
                                        <p:attrNameLst>
                                          <p:attrName>style.visibility</p:attrName>
                                        </p:attrNameLst>
                                      </p:cBhvr>
                                      <p:to>
                                        <p:strVal val="visible"/>
                                      </p:to>
                                    </p:set>
                                    <p:animEffect transition="in" filter="wipe(left)">
                                      <p:cBhvr>
                                        <p:cTn id="53"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b4f2ab052?pid=474c3bf2f&amp;color=0,173,163&amp;mp=1&amp;vtp=1&amp;bt=1&amp;bbb=1"/>
          <p:cNvSpPr/>
          <p:nvPr/>
        </p:nvSpPr>
        <p:spPr>
          <a:xfrm>
            <a:off x="612648" y="466344"/>
            <a:ext cx="10963656" cy="487680"/>
          </a:xfrm>
          <a:prstGeom prst="rect">
            <a:avLst/>
          </a:prstGeom>
          <a:noFill/>
        </p:spPr>
        <p:txBody>
          <a:bodyPr wrap="none" lIns="0" tIns="0" rIns="0" bIns="0" rtlCol="0" anchor="t"/>
          <a:lstStyle/>
          <a:p>
            <a:pPr algn="ctr" latinLnBrk="1">
              <a:lnSpc>
                <a:spcPts val="40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读写结合</a:t>
            </a:r>
            <a:endParaRPr lang="en-US" altLang="zh-CN" sz="3200" dirty="0"/>
          </a:p>
        </p:txBody>
      </p:sp>
      <p:sp>
        <p:nvSpPr>
          <p:cNvPr id="3" name="C_6_BD#05e4c9826?pid=b4f2ab052&amp;color=0,0,0&amp;vtp=1&amp;bbb=1"/>
          <p:cNvSpPr/>
          <p:nvPr/>
        </p:nvSpPr>
        <p:spPr>
          <a:xfrm>
            <a:off x="612648" y="963549"/>
            <a:ext cx="10963656" cy="612775"/>
          </a:xfrm>
          <a:prstGeom prst="rect">
            <a:avLst/>
          </a:prstGeom>
          <a:noFill/>
        </p:spPr>
        <p:txBody>
          <a:bodyPr wrap="none" lIns="0" tIns="0" rIns="0" bIns="0" rtlCol="0" anchor="t"/>
          <a:lstStyle/>
          <a:p>
            <a:pPr algn="l" latinLnBrk="1">
              <a:lnSpc>
                <a:spcPts val="54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一、课内积累</a:t>
            </a:r>
            <a:endParaRPr lang="en-US" altLang="zh-CN" sz="3000" dirty="0"/>
          </a:p>
        </p:txBody>
      </p:sp>
      <p:sp>
        <p:nvSpPr>
          <p:cNvPr id="4" name="P_7_BD#bb697b166?pid=05e4c9826&amp;color=0,0,0&amp;vtp=1&amp;bbb=1&amp;hb=1"/>
          <p:cNvSpPr/>
          <p:nvPr/>
        </p:nvSpPr>
        <p:spPr>
          <a:xfrm>
            <a:off x="612648" y="1651127"/>
            <a:ext cx="10963656" cy="4533900"/>
          </a:xfrm>
          <a:prstGeom prst="rect">
            <a:avLst/>
          </a:prstGeom>
          <a:noFill/>
        </p:spPr>
        <p:txBody>
          <a:bodyPr wrap="none" lIns="0" tIns="0" rIns="0" bIns="0" rtlCol="0" anchor="t"/>
          <a:lstStyle/>
          <a:p>
            <a:pPr algn="ctr" latinLnBrk="1">
              <a:lnSpc>
                <a:spcPts val="51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科学之光永远灿烂</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英国的达尔文通过对古生物学和地质学的精细研究提出了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进化</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受到后人广泛的推崇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而他能取得这样的成就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正是因为他具有</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献身科学的精神和战胜疾病困扰的毅力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早在环球考察之前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达尔文</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就有心悸的症状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但是为了能参加环球考察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他隐瞒了自己的病情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那时他已决心拼上一切去参加这次航海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沿途他不辞劳苦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对各地生</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物的特性进行了细致的考察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搜集了大量的资料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物种起源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这本</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bb697b166?pid=05e4c9826&amp;color=0,0,0&amp;vtp=1&amp;bbb=1&amp;hb=1"/>
          <p:cNvSpPr/>
          <p:nvPr/>
        </p:nvSpPr>
        <p:spPr>
          <a:xfrm>
            <a:off x="612648" y="468000"/>
            <a:ext cx="10963656" cy="185166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书的每一句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每一页都是他在忍受了极大的肉体痛苦的情况下写出来</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他就这样苦干了几十年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留下了二十多部科学著作和上百篇论文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他用执着的信念和勇于探索的精神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捍卫了科学真理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a:t>
            </a:r>
            <a:endParaRPr lang="en-US" altLang="zh-CN" sz="2800" dirty="0"/>
          </a:p>
        </p:txBody>
      </p:sp>
    </p:spTree>
  </p:cSld>
  <p:clrMapOvr>
    <a:masterClrMapping/>
  </p:clrMapOvr>
  <p:transition>
    <p:split dir="in"/>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bb697b166?pid=05e4c9826&amp;color=0,0,0&amp;mp=1&amp;vtp=1&amp;bt=1&amp;bbb=1"/>
          <p:cNvSpPr/>
          <p:nvPr/>
        </p:nvSpPr>
        <p:spPr>
          <a:xfrm>
            <a:off x="612648" y="468000"/>
            <a:ext cx="10963656" cy="1203960"/>
          </a:xfrm>
          <a:prstGeom prst="rect">
            <a:avLst/>
          </a:prstGeom>
          <a:noFill/>
        </p:spPr>
        <p:txBody>
          <a:bodyPr wrap="none" lIns="0" tIns="0" rIns="0" bIns="0" rtlCol="0" anchor="t"/>
          <a:lstStyle/>
          <a:p>
            <a:pPr algn="l" latinLnBrk="1">
              <a:lnSpc>
                <a:spcPts val="51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运用角度</a:t>
            </a:r>
            <a:endParaRPr lang="en-US" altLang="zh-CN" sz="2800" dirty="0"/>
          </a:p>
          <a:p>
            <a:pPr latinLnBrk="1">
              <a:lnSpc>
                <a:spcPts val="50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执着</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信念</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勇于探索</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捍卫科学真理</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#1.2.1</a:t>
            </a:r>
            <a:endParaRPr lang="en-US" altLang="zh-CN" sz="2800" dirty="0"/>
          </a:p>
        </p:txBody>
      </p:sp>
    </p:spTree>
  </p:cSld>
  <p:clrMapOvr>
    <a:masterClrMapping/>
  </p:clrMapOvr>
  <p:transition>
    <p:split dir="in"/>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bb697b166?pid=05e4c9826&amp;color=0,0,0&amp;mp=1&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素材运用</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在科学的浩瀚星空中</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达尔文恰似一颗执着燃烧的恒星</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以探索</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为轨</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以真理为光</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照亮了人类认知的暗夜</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神创论</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的阴霾遮蔽</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智慧的天空</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他毅然踏上贝格尔舰</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环球五载</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在加拉帕戈斯群岛的</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嶙峋岩岸间</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在热带雨林葳蕤的枝叶下</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用放大镜捕捉着生物变异的</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蛛丝马迹</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那些被斥为</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异端</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的化石证据</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在他眼中却是时光镌刻的</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密码</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每一道纹路都诉说着物种演化的史诗</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物种起源</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的出版</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宛如惊雷炸裂思想的冻土</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面对铺天盖地的谩骂与质疑</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达尔文没有</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bb697b166?pid=05e4c9826&amp;color=0,0,0&amp;mp=1&amp;vtp=1&amp;bt=1&amp;bbb=1&amp;hb=1"/>
          <p:cNvSpPr/>
          <p:nvPr/>
        </p:nvSpPr>
        <p:spPr>
          <a:xfrm>
            <a:off x="612648" y="468000"/>
            <a:ext cx="10963656" cy="2499360"/>
          </a:xfrm>
          <a:prstGeom prst="rect">
            <a:avLst/>
          </a:prstGeom>
          <a:noFill/>
        </p:spPr>
        <p:txBody>
          <a:bodyPr wrap="none" lIns="0" tIns="0" rIns="0" bIns="0" rtlCol="0" anchor="t"/>
          <a:lstStyle/>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选择沉默或妥协</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而是用更翔实的证据</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更缜密的逻辑</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筑起捍卫真</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理的长城</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他深知</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科学真理如同深海珍珠</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须经历沙砾磨砺之痛</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方能绽放理性之光</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这种勇于探索的胆识</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这种为真理付出一切的精</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神</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正是人类文明进步的永恒动力</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#1.3.1</a:t>
            </a:r>
            <a:endParaRPr lang="en-US" altLang="zh-CN" sz="2800" dirty="0"/>
          </a:p>
        </p:txBody>
      </p:sp>
    </p:spTree>
  </p:cSld>
  <p:clrMapOvr>
    <a:masterClrMapping/>
  </p:clrMapOvr>
  <p:transition>
    <p:split dir="in"/>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8c151fb82?pid=b4f2ab052&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二、课外拓展</a:t>
            </a:r>
            <a:endParaRPr lang="en-US" altLang="zh-CN" sz="3000" dirty="0"/>
          </a:p>
        </p:txBody>
      </p:sp>
      <p:sp>
        <p:nvSpPr>
          <p:cNvPr id="3" name="P_7_BD#8c4f12ea1?pid=8c151fb82&amp;color=0,0,0&amp;vtp=1&amp;bbb=1&amp;hb=1"/>
          <p:cNvSpPr/>
          <p:nvPr/>
        </p:nvSpPr>
        <p:spPr>
          <a:xfrm>
            <a:off x="612648" y="1135253"/>
            <a:ext cx="10963656" cy="5090160"/>
          </a:xfrm>
          <a:prstGeom prst="rect">
            <a:avLst/>
          </a:prstGeom>
          <a:noFill/>
        </p:spPr>
        <p:txBody>
          <a:bodyPr wrap="none" lIns="0" tIns="0" rIns="0" bIns="0" rtlCol="0" anchor="t"/>
          <a:lstStyle/>
          <a:p>
            <a:pPr algn="ctr" latinLnBrk="1">
              <a:lnSpc>
                <a:spcPts val="51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寻找太阳系外生命</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刘浩源</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很多科学家认为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除地球外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太阳系中任何一个星球存在生命的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可能性都不大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而在太阳系外找到生命的可能性很大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一些科学家通</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过计算发现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宇宙中存在大量与地球类似的行星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英国天文学家帕特</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里克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摩尔爵士曾宣称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科学家将会在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年内找出证据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证明太阳系外</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确实存在外星生物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他认为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太阳系外必定存在外星生命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但以人类</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目前的航天科技发展水平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尚无法有效与外星生命主动取得联系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altLang="zh-CN" sz="2800" dirty="0"/>
          </a:p>
        </p:txBody>
      </p:sp>
    </p:spTree>
  </p:cSld>
  <p:clrMapOvr>
    <a:masterClrMapping/>
  </p:clrMapOvr>
  <p:transition>
    <p:split dir="in"/>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8c4f12ea1?pid=8c151fb82&amp;color=0,0,0&amp;mp=1&amp;vtp=1&amp;bt=1&amp;bbb=1&amp;hb=1"/>
          <p:cNvSpPr/>
          <p:nvPr/>
        </p:nvSpPr>
        <p:spPr>
          <a:xfrm>
            <a:off x="612648" y="466344"/>
            <a:ext cx="10963656" cy="5181600"/>
          </a:xfrm>
          <a:prstGeom prst="rect">
            <a:avLst/>
          </a:prstGeom>
          <a:noFill/>
        </p:spPr>
        <p:txBody>
          <a:bodyPr wrap="none" lIns="0" tIns="0" rIns="0" bIns="0" rtlCol="0" anchor="t"/>
          <a:lstStyle/>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太阳系内存在生命可能性不大</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科学家认为太阳系中火星的卫星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木星的卫星木卫二和土星的卫</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星土卫六上可能存在某种形式的初级生命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但现在仍无所发现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考虑到生命存在所需要的基本条件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太阳系内存在生命的机会非常小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这是因为地球和其他星球存在大量多样生命形式的关键是有光合作用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光合作用能够吸收并转化光能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用转化后的能量完成生命所需的生化</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任务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如果生物曾经在一个星球有过繁盛时期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光合作用将改变这个</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星球外层的大气成分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就像生命对地球大气的发生改变一样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8c4f12ea1?pid=8c151fb82&amp;color=0,0,0&amp;mp=1&amp;vtp=1&amp;bt=1&amp;bbb=1&amp;hb=1"/>
          <p:cNvSpPr/>
          <p:nvPr/>
        </p:nvSpPr>
        <p:spPr>
          <a:xfrm>
            <a:off x="612648" y="468000"/>
            <a:ext cx="10963656" cy="3172460"/>
          </a:xfrm>
          <a:prstGeom prst="rect">
            <a:avLst/>
          </a:prstGeom>
          <a:noFill/>
        </p:spPr>
        <p:txBody>
          <a:bodyPr wrap="none" lIns="0" tIns="0" rIns="0" bIns="0" rtlCol="0" anchor="t"/>
          <a:lstStyle/>
          <a:p>
            <a:pPr latinLnBrk="1">
              <a:lnSpc>
                <a:spcPts val="200"/>
              </a:lnSpc>
            </a:pPr>
            <a:endParaRPr lang="en-US" altLang="zh-CN" sz="100" b="0" i="0" spc="-99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而除地球外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太阳系内其他星球的大气都没有发生类似改变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虽然生</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活在星球表面深层的初级生命可能通过化学反应而不是光合作用存活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而这种存活方式也不会影响星球的大气构成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但是科学家要寻找的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是像地球上这样的大规模的生命存在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它深刻地改变了其所在行星的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地质化学构成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能够远距离观测到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#1.3.1</a:t>
            </a:r>
            <a:endParaRPr lang="en-US" altLang="zh-CN" sz="2800" dirty="0"/>
          </a:p>
        </p:txBody>
      </p:sp>
    </p:spTree>
  </p:cSld>
  <p:clrMapOvr>
    <a:masterClrMapping/>
  </p:clrMapOvr>
  <p:transition>
    <p:split dir="in"/>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8c4f12ea1?pid=8c151fb82&amp;color=0,0,0&amp;mp=1&amp;vtp=1&amp;bt=1&amp;bbb=1&amp;hb=1"/>
          <p:cNvSpPr/>
          <p:nvPr/>
        </p:nvSpPr>
        <p:spPr>
          <a:xfrm>
            <a:off x="612648" y="466344"/>
            <a:ext cx="10963656" cy="5756910"/>
          </a:xfrm>
          <a:prstGeom prst="rect">
            <a:avLst/>
          </a:prstGeom>
          <a:noFill/>
        </p:spPr>
        <p:txBody>
          <a:bodyPr wrap="none" lIns="0" tIns="0" rIns="0" bIns="0" rtlCol="0" anchor="t"/>
          <a:lstStyle/>
          <a:p>
            <a:pPr algn="ct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从物理学定律判定太阳系外存在生命</a:t>
            </a:r>
            <a:endParaRPr lang="en-US" altLang="zh-CN" sz="2800" dirty="0"/>
          </a:p>
          <a:p>
            <a:pPr latinLnBrk="1">
              <a:lnSpc>
                <a:spcPts val="46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根据物理学定律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宇宙各处均相同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电场和磁场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量子理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论等物理规律是普适的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原子和分子的物理结构是一样的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那么我们</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的地球在宇宙中应该也不是唯一的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6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银河系直径大约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万光年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其中分布着大约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亿颗恒星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其中</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有行星环境的超过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那么在银河系中至少有数百亿颗行星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地球</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只不过是银河系数百亿同类环境之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而已</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而宇宙中更是有千百亿</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个这样的世界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一位天文学家曾说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银河系中的行星就像虫子一样普</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如果银河系中的多数行星都像木星一般大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并且所有行星都无法</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孕育生命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那将是非常奇怪的事情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这太不合情理了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#1.4.2</a:t>
            </a:r>
            <a:endParaRPr lang="en-US" altLang="zh-CN" sz="2800" dirty="0"/>
          </a:p>
        </p:txBody>
      </p:sp>
    </p:spTree>
  </p:cSld>
  <p:clrMapOvr>
    <a:masterClrMapping/>
  </p:clrMapOvr>
  <p:transition>
    <p:spli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69def4840?pid=09411b505&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一、作者名片</a:t>
            </a:r>
            <a:endParaRPr lang="en-US" altLang="zh-CN" sz="3000" dirty="0"/>
          </a:p>
        </p:txBody>
      </p:sp>
      <p:pic>
        <p:nvPicPr>
          <p:cNvPr id="3" name="P_6_BD#b3f149e35?htil=1&amp;pid=69def4840&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04753" y="1281556"/>
            <a:ext cx="1984248" cy="26883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b3f149e35?htil=1&amp;pid=69def4840&amp;color=0,0,0&amp;vtp=1&amp;bbb=1&amp;hb=1&amp;hs=1"/>
          <p:cNvSpPr/>
          <p:nvPr/>
        </p:nvSpPr>
        <p:spPr>
          <a:xfrm>
            <a:off x="612648" y="1135253"/>
            <a:ext cx="8851392" cy="3158935"/>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卡尔·萨根（1934—1996），美国天文学家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、科普作</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。曾任美国天文协会行星科学学会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、美国地球物理学</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联合会行星研究会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美国科学促进会行星学会的主席，</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并长期担任重要天文学杂志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《伊卡洛斯》的主编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他对</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人类将无人航天器发送到太空起过重要的作用，在行星</a:t>
            </a:r>
            <a:endParaRPr lang="en-US" altLang="zh-CN" sz="2800" dirty="0"/>
          </a:p>
        </p:txBody>
      </p:sp>
      <p:sp>
        <p:nvSpPr>
          <p:cNvPr id="6" name="P_6_BD#b3f149e35?htil=1&amp;pid=69def4840&amp;color=0,0,0&amp;vtp=1&amp;bbb=1&amp;hb=1&amp;hs=1"/>
          <p:cNvSpPr/>
          <p:nvPr/>
        </p:nvSpPr>
        <p:spPr>
          <a:xfrm>
            <a:off x="611994" y="4338510"/>
            <a:ext cx="10968012" cy="12954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、生命的起源、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外星智能的探索方面也有诸多成就。他主持过电</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视科学节目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长期致力向大众普及科学知识，出版了大量科普书籍。</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8c4f12ea1?pid=8c151fb82&amp;color=0,0,0&amp;mp=1&amp;vtp=1&amp;bt=1&amp;bbb=1&amp;hb=1"/>
          <p:cNvSpPr/>
          <p:nvPr/>
        </p:nvSpPr>
        <p:spPr>
          <a:xfrm>
            <a:off x="612648" y="466345"/>
            <a:ext cx="10963656" cy="5181600"/>
          </a:xfrm>
          <a:prstGeom prst="rect">
            <a:avLst/>
          </a:prstGeom>
          <a:noFill/>
        </p:spPr>
        <p:txBody>
          <a:bodyPr wrap="none" lIns="0" tIns="0" rIns="0" bIns="0" rtlCol="0" anchor="t"/>
          <a:lstStyle/>
          <a:p>
            <a:pPr algn="ct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地球并非“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得天独厚”</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长久以来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科学家相信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我们这个小小的世界除了拥有岩石地层</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和宽广海洋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还具有其他一些特殊之处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比如有月球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这对稳定气候</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是不可或缺的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比如它在太阳系中的位置也是非常理想的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概正是将这万千恩宠集于一身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地球才能够成为生命的庇护所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同时</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这些限制条件也大大降低了在宇宙其他地方找到类似星球的可能性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然而近期科学家的研究表明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这些认为地球是宇宙中得天独厚的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特例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的观点也许是错误的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比如科学家研究证实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没有卫星的行星也完全</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8c4f12ea1?pid=8c151fb82&amp;color=0,0,0&amp;mp=1&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适宜生命繁衍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最新计算表明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在过去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亿年间如果没有月亮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地球</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的自转轴只会发生很小的角度变化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这根本不可能妨碍生命的形成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那种认为月球稳定了地球运行的轨道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从而保障了它的温和气候的美</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丽说法是站不住脚的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科学家曾担心在其他星系中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对于生命至关重要的水可能是极其</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稀少的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苏梅克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列维九号彗星撞击木星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出现了大量水蒸气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这说明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这颗彗星上带有大量的固体水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苏梅克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列维九号彗星在宇宙</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中是颗很平常的彗星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它在宇宙中穿行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产生生命的可能性是极大的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8c4f12ea1?pid=8c151fb82&amp;color=0,0,0&amp;mp=1&amp;vtp=1&amp;bt=1&amp;bbb=1&amp;hb=1"/>
          <p:cNvSpPr/>
          <p:nvPr/>
        </p:nvSpPr>
        <p:spPr>
          <a:xfrm>
            <a:off x="612648" y="468000"/>
            <a:ext cx="10963656" cy="249936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在其他恒星系就像在太阳系中一样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只要彗星或小行星撞上行星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能为后者带来水资源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如果拥有液态水的宜居行星在宇宙中比比皆是</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那么生命也应该是普遍存在的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这些证据都表明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与人们曾经</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认为的相反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我们这颗小小的地球并未受到什么特别眷顾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#1.5.2</a:t>
            </a:r>
            <a:endParaRPr lang="en-US" altLang="zh-CN" sz="2800" dirty="0"/>
          </a:p>
        </p:txBody>
      </p:sp>
    </p:spTree>
  </p:cSld>
  <p:clrMapOvr>
    <a:masterClrMapping/>
  </p:clrMapOvr>
  <p:transition>
    <p:split dir="in"/>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7_BD#8c4f12ea1?pid=8c151fb82&amp;color=0,0,0&amp;mp=1&amp;vtp=1&amp;bt=1&amp;bbb=1&amp;hb=1"/>
              <p:cNvSpPr/>
              <p:nvPr/>
            </p:nvSpPr>
            <p:spPr>
              <a:xfrm>
                <a:off x="612648" y="466345"/>
                <a:ext cx="10963656" cy="5715000"/>
              </a:xfrm>
              <a:prstGeom prst="rect">
                <a:avLst/>
              </a:prstGeom>
              <a:noFill/>
            </p:spPr>
            <p:txBody>
              <a:bodyPr wrap="none" lIns="0" tIns="0" rIns="0" bIns="0" rtlCol="0" anchor="t"/>
              <a:lstStyle/>
              <a:p>
                <a:pPr algn="ct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太阳系外的生命可能不同于地球生命</a:t>
                </a:r>
                <a:endParaRPr lang="en-US" altLang="zh-CN" sz="2800" dirty="0"/>
              </a:p>
              <a:p>
                <a:pPr latinLnBrk="1">
                  <a:lnSpc>
                    <a:spcPts val="50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太阳系外的生命与我们地球生命一样吗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宇宙生命可能不以人想象</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的形式存在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也可能根本不具有地球生命的生存方式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生物学定律是</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否放之宇宙而皆准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或许地球生命只是庞大的生命系统中某一个细小</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分支而已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还存在着数以百计的其他生命形式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0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科学家认为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宇宙各处生命的物理极限是基本相同的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生命的定</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义应是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可以自我复制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有能够通过自然选择进化的机制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可能是碳</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基分子构成的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参照地球生命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宇宙中生命存在的温度范围应在零下</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oMath>
                </a14:m>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到零上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150</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mc:Choice>
        <mc:Fallback>
          <p:sp>
            <p:nvSpPr>
              <p:cNvPr id="2" name="P_7_BD#8c4f12ea1?pid=8c151fb82&amp;color=0,0,0&amp;mp=1&amp;vtp=1&amp;bt=1&amp;bbb=1&amp;hb=1"/>
              <p:cNvSpPr>
                <a:spLocks noRot="1" noChangeAspect="1" noMove="1" noResize="1" noEditPoints="1" noAdjustHandles="1" noChangeArrowheads="1" noChangeShapeType="1" noTextEdit="1"/>
              </p:cNvSpPr>
              <p:nvPr/>
            </p:nvSpPr>
            <p:spPr>
              <a:xfrm>
                <a:off x="612648" y="466345"/>
                <a:ext cx="10963656" cy="5715000"/>
              </a:xfrm>
              <a:prstGeom prst="rect">
                <a:avLst/>
              </a:prstGeom>
              <a:blipFill rotWithShape="1">
                <a:blip r:embed="rId1"/>
                <a:stretch>
                  <a:fillRect l="-5" t="-4" r="2" b="-11196"/>
                </a:stretch>
              </a:blipFill>
            </p:spPr>
            <p:txBody>
              <a:bodyPr/>
              <a:lstStyle/>
              <a:p>
                <a:r>
                  <a:rPr lang="zh-CN" altLang="en-US">
                    <a:noFill/>
                  </a:rPr>
                  <a:t> </a:t>
                </a:r>
              </a:p>
            </p:txBody>
          </p:sp>
        </mc:Fallback>
      </mc:AlternateContent>
    </p:spTree>
  </p:cSld>
  <p:clrMapOvr>
    <a:masterClrMapping/>
  </p:clrMapOvr>
  <p:transition>
    <p:split dir="in"/>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8c4f12ea1?pid=8c151fb82&amp;color=0,0,0&amp;mp=1&amp;vtp=1&amp;bt=1&amp;bbb=1&amp;hb=1"/>
          <p:cNvSpPr/>
          <p:nvPr/>
        </p:nvSpPr>
        <p:spPr>
          <a:xfrm>
            <a:off x="612648" y="468000"/>
            <a:ext cx="10963656" cy="5715000"/>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科学家认为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水是生命必不可少的条件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只要有液态或气态水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同时有甲烷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氨和紫外线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生命就可以产生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氧并不是所有生物呼吸</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所必需的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例如地球生物酵母菌的呼吸就不需要氧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植物也有无氧呼</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吸的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只是在无氧的状态下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植物的氧化基质不会被完全氧化而已</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倘若地球真的无氧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也许地球生物可以进化为适宜无氧状态下的生命</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0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地球生物的界面有陆地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包括地下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海洋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宇宙</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星球的生命界面可以在任何一个适宜的环境中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不一定在星球表面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也可能在星球内部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或在距离星球数百千米的大气层中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8c4f12ea1?pid=8c151fb82&amp;color=0,0,0&amp;mp=1&amp;vtp=1&amp;bt=1&amp;bbb=1&amp;hb=1"/>
          <p:cNvSpPr/>
          <p:nvPr/>
        </p:nvSpPr>
        <p:spPr>
          <a:xfrm>
            <a:off x="612648" y="468000"/>
            <a:ext cx="10963656" cy="3789871"/>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在常人看来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适宜生命生存的大气压为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760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毫米高的汞柱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即一个</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标准大气压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地球上的海洋生物承受的大气压可以是标准大气</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压的上百倍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高空中的大气压则又不同程度地低于标准大气压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但生</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命依然正常存在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宇宙生命可能根据环境的需要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进化成适应</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更高或更低的大气压的生命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有删改）</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#1.6.6</a:t>
            </a:r>
            <a:endParaRPr lang="en-US" altLang="zh-CN" sz="2800" dirty="0"/>
          </a:p>
        </p:txBody>
      </p:sp>
    </p:spTree>
  </p:cSld>
  <p:clrMapOvr>
    <a:masterClrMapping/>
  </p:clrMapOvr>
  <p:transition>
    <p:split dir="in"/>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8c4f12ea1?pid=8c151fb82&amp;color=0,0,0&amp;mp=1&amp;vtp=1&amp;bt=1&amp;bbb=1&amp;hb=1"/>
          <p:cNvSpPr/>
          <p:nvPr/>
        </p:nvSpPr>
        <p:spPr>
          <a:xfrm>
            <a:off x="612648" y="468000"/>
            <a:ext cx="10963656" cy="5621846"/>
          </a:xfrm>
          <a:prstGeom prst="rect">
            <a:avLst/>
          </a:prstGeom>
          <a:noFill/>
        </p:spPr>
        <p:txBody>
          <a:bodyPr wrap="none" lIns="0" tIns="0" rIns="0" bIns="0" rtlCol="0" anchor="t"/>
          <a:lstStyle/>
          <a:p>
            <a:pPr algn="l" latinLnBrk="1">
              <a:lnSpc>
                <a:spcPts val="50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名师赏评</a:t>
            </a:r>
            <a:endParaRPr lang="en-US" altLang="zh-CN" sz="2800" dirty="0"/>
          </a:p>
          <a:p>
            <a:pPr latinLnBrk="1">
              <a:lnSpc>
                <a:spcPts val="50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本文是科普文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，使用小标题从多个方面来展示材料、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表达主题，</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使行文条理清楚。</a:t>
            </a:r>
            <a:endParaRPr lang="en-US" altLang="zh-CN" sz="2800" dirty="0"/>
          </a:p>
          <a:p>
            <a:pPr latinLnBrk="1">
              <a:lnSpc>
                <a:spcPts val="50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文中使用了举例子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、列数字、打比方等说明方法，例如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“英国天文</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学家帕特里克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·摩尔爵士曾宣称</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”是举例子，增强了说服力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；“银河</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系直径大约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10万光年，其中分布着大约2000亿颗恒星”是列数字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，使内</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容更准确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、科学、具体；“银河系中的行星就像虫子一样普遍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”是打比</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，把“银河系中的行星”比喻为“虫子”。本文的语言准确严谨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、形象生</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8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、通俗易懂。</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#1.7.2</a:t>
            </a:r>
            <a:endParaRPr lang="en-US" altLang="zh-CN" sz="2800" dirty="0"/>
          </a:p>
        </p:txBody>
      </p:sp>
    </p:spTree>
  </p:cSld>
  <p:clrMapOvr>
    <a:masterClrMapping/>
  </p:clrMapOvr>
  <p:transition>
    <p:split dir="in"/>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0d7c67fc4?pid=b4f2ab052&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三、读写结合</a:t>
            </a:r>
            <a:endParaRPr lang="en-US" altLang="zh-CN" sz="3000" dirty="0"/>
          </a:p>
        </p:txBody>
      </p:sp>
      <p:sp>
        <p:nvSpPr>
          <p:cNvPr id="3" name="QB_7_BD.43_1#b69b22509?pid=0d7c67fc4&amp;color=0,0,0&amp;vtp=1&amp;bbb=1&amp;hb=1"/>
          <p:cNvSpPr/>
          <p:nvPr/>
        </p:nvSpPr>
        <p:spPr>
          <a:xfrm>
            <a:off x="612648" y="1135253"/>
            <a:ext cx="10963656" cy="2496757"/>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英国天文学家帕特里克·摩尔爵士曾宣称，科学家将会在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50年内找出证</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，证明太阳系外确实存在外星生物。这体现了他坚守信念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、勇于探</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索的科学精神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。请写一个语段，体现你的认识和思考。要求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：至少运</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用一种修辞手法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，语言简明、连贯，不少于200个字。（10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46_2#b69b22509?pid=0d7c67fc4&amp;color=0,0,0&amp;vtp=1&amp;bt=1&amp;bbb=1&amp;hb=1&amp;hltap=1"/>
          <p:cNvSpPr/>
          <p:nvPr/>
        </p:nvSpPr>
        <p:spPr>
          <a:xfrm>
            <a:off x="612648" y="493400"/>
            <a:ext cx="10963656" cy="5060633"/>
          </a:xfrm>
          <a:prstGeom prst="rect">
            <a:avLst/>
          </a:prstGeom>
          <a:noFill/>
        </p:spPr>
        <p:txBody>
          <a:bodyPr wrap="none" lIns="0" tIns="0" rIns="0" bIns="0" rtlCol="0" anchor="t"/>
          <a:lstStyle/>
          <a:p>
            <a:pP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7_AN.45_1#b69b22509?pid=0d7c67fc4&amp;color=0,0,0&amp;vtp=1&amp;bt=1&amp;bbb=1&amp;hb=1&amp;hla=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示例）坚守信念，勇于探索的科学精神</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，是科学进步的永恒</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动力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。以“嫦娥六号”月背采样任务为例，科学家历经数年攻关</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，克服</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重重技术难题</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，终成功实施月背采样任务。这一壮举背后</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，是数万小</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时的实验数据支撑</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，是无数次的失败与重来</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。如同航海家穿越风暴追</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寻新大陆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，科学家在未知领域探索时，也需直面种种不确定性</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。他们</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运用高精度仪器捕捉宇宙微波背景辐射，如同在浩瀚星海中寻找生命</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密码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；通过大型重离子对撞装置模拟宇宙大爆炸瞬间</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，恰似在时间长</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河中回溯万物起源</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。这些探索活动，不仅拓展了人类认知边界</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，更彰</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left)">
                                      <p:cBhvr>
                                        <p:cTn id="13" dur="500"/>
                                        <p:tgtEl>
                                          <p:spTgt spid="3">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left)">
                                      <p:cBhvr>
                                        <p:cTn id="16" dur="500"/>
                                        <p:tgtEl>
                                          <p:spTgt spid="3">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left)">
                                      <p:cBhvr>
                                        <p:cTn id="19" dur="500"/>
                                        <p:tgtEl>
                                          <p:spTgt spid="3">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left)">
                                      <p:cBhvr>
                                        <p:cTn id="22" dur="500"/>
                                        <p:tgtEl>
                                          <p:spTgt spid="3">
                                            <p:txEl>
                                              <p:pRg st="5" end="5"/>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wipe(left)">
                                      <p:cBhvr>
                                        <p:cTn id="25" dur="500"/>
                                        <p:tgtEl>
                                          <p:spTgt spid="3">
                                            <p:txEl>
                                              <p:pRg st="6" end="6"/>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wipe(left)">
                                      <p:cBhvr>
                                        <p:cTn id="2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46_2#b69b22509?pid=0d7c67fc4&amp;color=0,0,0&amp;vtp=1&amp;bt=1&amp;bbb=1&amp;hb=1&amp;hltap=1"/>
          <p:cNvSpPr/>
          <p:nvPr/>
        </p:nvSpPr>
        <p:spPr>
          <a:xfrm>
            <a:off x="612648" y="468000"/>
            <a:ext cx="10963656" cy="2469833"/>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9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7_AN.45_1#b69b22509?pid=0d7c67fc4&amp;color=0,0,0&amp;vtp=1&amp;bt=1&amp;bbb=1&amp;hb=1&amp;hla=1"/>
          <p:cNvSpPr/>
          <p:nvPr/>
        </p:nvSpPr>
        <p:spPr>
          <a:xfrm>
            <a:off x="612648" y="442600"/>
            <a:ext cx="10963656" cy="2496757"/>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显了科学精神的崇高与伟大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。正如爱因斯坦所言</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：“想象力比知识更重</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。”科学家正是以信念为帆，以探索为桨，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在未知海域破浪前行。</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中心明确3分，至少运用一种修辞手法3分，语言简明、连贯2分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，符</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合字数要求</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left)">
                                      <p:cBhvr>
                                        <p:cTn id="13" dur="500"/>
                                        <p:tgtEl>
                                          <p:spTgt spid="3">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lef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b3f149e35?htil=1&amp;pid=69def4840&amp;color=0,0,0&amp;vtp=1&amp;bbb=1&amp;hb=1&amp;hs=1"/>
          <p:cNvSpPr/>
          <p:nvPr/>
        </p:nvSpPr>
        <p:spPr>
          <a:xfrm>
            <a:off x="612648" y="468000"/>
            <a:ext cx="10968012" cy="1846517"/>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其作品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《伊甸园的飞龙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》曾获得普利策奖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，电视系列节目《宇宙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全世界取得热烈反响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。他对科学的精辟见解使他成为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“唯一能够用简单</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扼要的语言说明科学是什么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”的科学家。</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a:t>
            </a:r>
            <a:endParaRPr lang="en-US" altLang="zh-CN" sz="2800" dirty="0"/>
          </a:p>
        </p:txBody>
      </p:sp>
      <p:sp>
        <p:nvSpPr>
          <p:cNvPr id="3" name="P_6_BD#b3f149e35?pid=69def4840&amp;color=0,0,0&amp;vtp=1&amp;bbb=1&amp;hb=1"/>
          <p:cNvSpPr/>
          <p:nvPr/>
        </p:nvSpPr>
        <p:spPr>
          <a:xfrm>
            <a:off x="612648" y="2399728"/>
            <a:ext cx="10963656" cy="1215835"/>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代表作品：《宇宙联结》《宇宙》《布卢卡的脑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《暗淡蓝点》</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《数以十亿计的星球》等。</a:t>
            </a:r>
            <a:endParaRPr lang="en-US" altLang="zh-CN" sz="2800" dirty="0"/>
          </a:p>
        </p:txBody>
      </p:sp>
    </p:spTree>
  </p:cSld>
  <p:clrMapOvr>
    <a:masterClrMapping/>
  </p:clrMapOvr>
  <p:transition>
    <p:spli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c36fa3836?pid=09411b505&amp;color=0,0,0&amp;vtp=1&amp;bt=1&amp;bbb=1"/>
          <p:cNvSpPr/>
          <p:nvPr/>
        </p:nvSpPr>
        <p:spPr>
          <a:xfrm>
            <a:off x="612648" y="466345"/>
            <a:ext cx="10963656" cy="516763"/>
          </a:xfrm>
          <a:prstGeom prst="rect">
            <a:avLst/>
          </a:prstGeom>
          <a:noFill/>
        </p:spPr>
        <p:txBody>
          <a:bodyPr wrap="none" lIns="0" tIns="0" rIns="0" bIns="0" rtlCol="0" anchor="t"/>
          <a:lstStyle/>
          <a:p>
            <a:pPr algn="l" latinLnBrk="1">
              <a:lnSpc>
                <a:spcPts val="4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二、写作背景</a:t>
            </a:r>
            <a:endParaRPr lang="en-US" altLang="zh-CN" sz="3000" dirty="0"/>
          </a:p>
        </p:txBody>
      </p:sp>
      <p:sp>
        <p:nvSpPr>
          <p:cNvPr id="3" name="P_6_BD#cb8230e97?pid=c36fa3836&amp;color=0,0,0&amp;vtp=1&amp;bbb=1&amp;hb=1"/>
          <p:cNvSpPr/>
          <p:nvPr/>
        </p:nvSpPr>
        <p:spPr>
          <a:xfrm>
            <a:off x="612648" y="1047115"/>
            <a:ext cx="10963656" cy="5151946"/>
          </a:xfrm>
          <a:prstGeom prst="rect">
            <a:avLst/>
          </a:prstGeom>
          <a:noFill/>
        </p:spPr>
        <p:txBody>
          <a:bodyPr wrap="none" lIns="0" tIns="0" rIns="0" bIns="0" rtlCol="0" anchor="t"/>
          <a:lstStyle/>
          <a:p>
            <a:pPr algn="l" latinLnBrk="1">
              <a:lnSpc>
                <a:spcPts val="4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1976年的夏秋，卡尔·萨根作为“海盗”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号着陆舱模拟飞行队的成员，</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和科学工作队一起探索了火星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。在人类历史上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，宇宙飞船首次在火星</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着陆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。这是令人瞩目的成就。然而由于报刊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、电视等对其探索结果不</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闻不问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，大众对此几乎一无所知。为此，他和“海盗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”号资料分析及探</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索计划处处长一起制作了科教片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《宇宙》，用生动活泼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、通俗易懂的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方式传播科学知识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。60多个国家的观众观看了这部片子。同时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，他还</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出版了与科教片同名的科普力作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《宇宙》。在这本书中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，萨根把世上</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万物融入宇宙宏大的背景下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，用渊博</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知识畅叙宇宙的形成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，列举宇</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宙的进化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，讴歌生命的诞生，并从宇宙观的高度审视人类社会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，讨论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人类在宇宙中的地位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a:t>
            </a:r>
            <a:endParaRPr lang="en-US" altLang="zh-CN" sz="2800" dirty="0"/>
          </a:p>
        </p:txBody>
      </p:sp>
    </p:spTree>
  </p:cSld>
  <p:clrMapOvr>
    <a:masterClrMapping/>
  </p:clrMapOvr>
  <p:transition>
    <p:spli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49261b0eb?pid=09411b505&amp;color=0,0,0&amp;vtp=1&amp;bt=1&amp;bbb=1"/>
          <p:cNvSpPr/>
          <p:nvPr/>
        </p:nvSpPr>
        <p:spPr>
          <a:xfrm>
            <a:off x="612648" y="466345"/>
            <a:ext cx="10963656" cy="557911"/>
          </a:xfrm>
          <a:prstGeom prst="rect">
            <a:avLst/>
          </a:prstGeom>
          <a:noFill/>
        </p:spPr>
        <p:txBody>
          <a:bodyPr wrap="none" lIns="0" tIns="0" rIns="0" bIns="0" rtlCol="0" anchor="t"/>
          <a:lstStyle/>
          <a:p>
            <a:pPr algn="l" latinLnBrk="1">
              <a:lnSpc>
                <a:spcPts val="48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三、知识链接</a:t>
            </a:r>
            <a:endParaRPr lang="en-US" altLang="zh-CN" sz="3000" dirty="0"/>
          </a:p>
        </p:txBody>
      </p:sp>
      <p:sp>
        <p:nvSpPr>
          <p:cNvPr id="3" name="P_6#12d9e6329?pid=49261b0eb&amp;color=0,0,0&amp;vtp=1&amp;bbb=1&amp;hb=1"/>
          <p:cNvSpPr/>
          <p:nvPr/>
        </p:nvSpPr>
        <p:spPr>
          <a:xfrm>
            <a:off x="612648" y="1091692"/>
            <a:ext cx="10963656" cy="5194110"/>
          </a:xfrm>
          <a:prstGeom prst="rect">
            <a:avLst/>
          </a:prstGeom>
          <a:noFill/>
        </p:spPr>
        <p:txBody>
          <a:bodyPr wrap="none" lIns="0" tIns="0" rIns="0" bIns="0" rtlCol="0" anchor="t"/>
          <a:lstStyle/>
          <a:p>
            <a:pPr algn="ctr" latinLnBrk="1">
              <a:lnSpc>
                <a:spcPts val="46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解说词</a:t>
            </a:r>
            <a:endParaRPr lang="en-US" altLang="zh-CN" sz="2800" dirty="0"/>
          </a:p>
          <a:p>
            <a:pPr latinLnBrk="1">
              <a:lnSpc>
                <a:spcPts val="46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解说词是对展览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、实物、影视、图片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、名胜古迹或历史文物等进</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行解释说明的一种文体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。根据被解释的对象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，解说词可分为文学性解</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说词和平实性解说词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。用于参观、游览的导游解说词和用于电影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、风光片的解说词，多用散文手法，既有抒情又有解释说明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，语言</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绚丽多彩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，情感真挚浓郁。用于科普影片、新闻纪录片的解说词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，则</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多运用朴实真挚的语言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6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解说词的特点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：①语言通俗、平易，读起来顺口，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听起来顺耳；</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紧扣实物和形象进行解说；③注重文艺性。</a:t>
            </a:r>
            <a:endParaRPr lang="en-US" altLang="zh-CN" sz="2800" dirty="0"/>
          </a:p>
        </p:txBody>
      </p:sp>
    </p:spTree>
  </p:cSld>
  <p:clrMapOvr>
    <a:masterClrMapping/>
  </p:clrMapOvr>
  <p:transition>
    <p:spli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12d9e6329?pid=49261b0eb&amp;color=0,0,0&amp;vtp=1&amp;bt=1&amp;bbb=1"/>
          <p:cNvSpPr/>
          <p:nvPr/>
        </p:nvSpPr>
        <p:spPr>
          <a:xfrm>
            <a:off x="612648" y="468000"/>
            <a:ext cx="10963656" cy="1851660"/>
          </a:xfrm>
          <a:prstGeom prst="rect">
            <a:avLst/>
          </a:prstGeom>
          <a:noFill/>
        </p:spPr>
        <p:txBody>
          <a:bodyPr wrap="none" lIns="0" tIns="0" rIns="0" bIns="0" rtlCol="0" anchor="t"/>
          <a:lstStyle/>
          <a:p>
            <a:pPr algn="ctr" latinLnBrk="1">
              <a:lnSpc>
                <a:spcPts val="51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科普文</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科普文属于说明文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,目的是介绍科学知识、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讲述科学道理。</a:t>
            </a:r>
            <a:endParaRPr lang="en-US" altLang="zh-CN" sz="2800" dirty="0"/>
          </a:p>
          <a:p>
            <a:pPr latinLnBrk="1">
              <a:lnSpc>
                <a:spcPts val="50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科普文具有以下文体特征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#2.1.1</a:t>
            </a:r>
            <a:endParaRPr lang="en-US" altLang="zh-CN" sz="2800" dirty="0"/>
          </a:p>
        </p:txBody>
      </p:sp>
      <p:graphicFrame>
        <p:nvGraphicFramePr>
          <p:cNvPr id="10" name="P_6_BD#12d9e6329?colgroup=4,25&amp;pid=49261b0eb&amp;color=0,0,0&amp;vtp=1&amp;bbb=1&amp;hb=1"/>
          <p:cNvGraphicFramePr>
            <a:graphicFrameLocks noGrp="1"/>
          </p:cNvGraphicFramePr>
          <p:nvPr/>
        </p:nvGraphicFramePr>
        <p:xfrm>
          <a:off x="612648" y="2439040"/>
          <a:ext cx="10945368" cy="1690371"/>
        </p:xfrm>
        <a:graphic>
          <a:graphicData uri="http://schemas.openxmlformats.org/drawingml/2006/table">
            <a:tbl>
              <a:tblPr/>
              <a:tblGrid>
                <a:gridCol w="1737360"/>
                <a:gridCol w="9208008"/>
              </a:tblGrid>
              <a:tr h="564198">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特征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阐释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26173">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内容的科</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科普文提供的材料都应是科学准确的事实材料</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且这些事</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实材料要经得起实践检验</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theme/theme1.xml><?xml version="1.0" encoding="utf-8"?>
<a:theme xmlns:a="http://schemas.openxmlformats.org/drawingml/2006/main">
  <a:themeElements>
    <a:clrScheme na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0ADA3"/>
      </a:hlink>
      <a:folHlink>
        <a:srgbClr val="00ADA3"/>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extLst>
      <a:ext uri="{D81B5157-A7B6-4480-A006-42BB1BC3E7BB}">
        <wpsdc:hlinkScheme xmlns:wpsdc="http://www.wps.cn/officeDocument/2017/drawingmlCustomData" underline="false"/>
      </a:ext>
    </a:extLst>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13320</Words>
  <Application>WPS 演示</Application>
  <PresentationFormat>宽屏</PresentationFormat>
  <Paragraphs>665</Paragraphs>
  <Slides>59</Slides>
  <Notes>13</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59</vt:i4>
      </vt:variant>
    </vt:vector>
  </HeadingPairs>
  <TitlesOfParts>
    <vt:vector size="74" baseType="lpstr">
      <vt:lpstr>Arial</vt:lpstr>
      <vt:lpstr>宋体</vt:lpstr>
      <vt:lpstr>Wingdings</vt:lpstr>
      <vt:lpstr>Times New Roman</vt:lpstr>
      <vt:lpstr>微软雅黑</vt:lpstr>
      <vt:lpstr>Times New Roman</vt:lpstr>
      <vt:lpstr>方正粗等线简体</vt:lpstr>
      <vt:lpstr>宋体</vt:lpstr>
      <vt:lpstr>Cambria Math</vt:lpstr>
      <vt:lpstr>Calibri</vt:lpstr>
      <vt:lpstr>等线</vt:lpstr>
      <vt:lpstr>楷体</vt:lpstr>
      <vt:lpstr>Arial Unicode MS</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曲一线</cp:lastModifiedBy>
  <cp:revision>15</cp:revision>
  <dcterms:created xsi:type="dcterms:W3CDTF">2025-07-25T03:43:00Z</dcterms:created>
  <dcterms:modified xsi:type="dcterms:W3CDTF">2025-09-04T05:09:39Z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8684B7D6B7C24294ACFF5AE84F4562F5_12</vt:lpwstr>
  </property>
  <property fmtid="{D5CDD505-2E9C-101B-9397-08002B2CF9AE}" pid="3" name="KSOProductBuildVer">
    <vt:lpwstr>2052-12.1.0.22529</vt:lpwstr>
  </property>
</Properties>
</file>